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525" r:id="rId2"/>
    <p:sldId id="522" r:id="rId3"/>
    <p:sldId id="547" r:id="rId4"/>
    <p:sldId id="527" r:id="rId5"/>
    <p:sldId id="524" r:id="rId6"/>
    <p:sldId id="529" r:id="rId7"/>
    <p:sldId id="543" r:id="rId8"/>
    <p:sldId id="551" r:id="rId9"/>
    <p:sldId id="538" r:id="rId10"/>
    <p:sldId id="550" r:id="rId11"/>
    <p:sldId id="532" r:id="rId12"/>
    <p:sldId id="535" r:id="rId13"/>
    <p:sldId id="544" r:id="rId14"/>
    <p:sldId id="545" r:id="rId15"/>
  </p:sldIdLst>
  <p:sldSz cx="9144000" cy="6858000" type="screen4x3"/>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2B1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86043" autoAdjust="0"/>
  </p:normalViewPr>
  <p:slideViewPr>
    <p:cSldViewPr>
      <p:cViewPr varScale="1">
        <p:scale>
          <a:sx n="91" d="100"/>
          <a:sy n="91" d="100"/>
        </p:scale>
        <p:origin x="82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43343" cy="465455"/>
          </a:xfrm>
          <a:prstGeom prst="rect">
            <a:avLst/>
          </a:prstGeom>
        </p:spPr>
        <p:txBody>
          <a:bodyPr vert="horz" lIns="93315" tIns="46658" rIns="93315" bIns="46658" rtlCol="0"/>
          <a:lstStyle>
            <a:lvl1pPr algn="l">
              <a:defRPr sz="1200"/>
            </a:lvl1pPr>
          </a:lstStyle>
          <a:p>
            <a:endParaRPr lang="fr-CA"/>
          </a:p>
        </p:txBody>
      </p:sp>
      <p:sp>
        <p:nvSpPr>
          <p:cNvPr id="3" name="Espace réservé de la date 2"/>
          <p:cNvSpPr>
            <a:spLocks noGrp="1"/>
          </p:cNvSpPr>
          <p:nvPr>
            <p:ph type="dt" sz="quarter" idx="1"/>
          </p:nvPr>
        </p:nvSpPr>
        <p:spPr>
          <a:xfrm>
            <a:off x="3978134" y="0"/>
            <a:ext cx="3043343" cy="465455"/>
          </a:xfrm>
          <a:prstGeom prst="rect">
            <a:avLst/>
          </a:prstGeom>
        </p:spPr>
        <p:txBody>
          <a:bodyPr vert="horz" lIns="93315" tIns="46658" rIns="93315" bIns="46658" rtlCol="0"/>
          <a:lstStyle>
            <a:lvl1pPr algn="r">
              <a:defRPr sz="1200"/>
            </a:lvl1pPr>
          </a:lstStyle>
          <a:p>
            <a:fld id="{A2EA2B69-1659-48BB-8D08-3F1CD44B65F9}" type="datetimeFigureOut">
              <a:rPr lang="fr-CA" smtClean="0"/>
              <a:t>2017-01-30</a:t>
            </a:fld>
            <a:endParaRPr lang="fr-CA"/>
          </a:p>
        </p:txBody>
      </p:sp>
      <p:sp>
        <p:nvSpPr>
          <p:cNvPr id="4" name="Espace réservé du pied de page 3"/>
          <p:cNvSpPr>
            <a:spLocks noGrp="1"/>
          </p:cNvSpPr>
          <p:nvPr>
            <p:ph type="ftr" sz="quarter" idx="2"/>
          </p:nvPr>
        </p:nvSpPr>
        <p:spPr>
          <a:xfrm>
            <a:off x="1" y="8842031"/>
            <a:ext cx="3043343" cy="465455"/>
          </a:xfrm>
          <a:prstGeom prst="rect">
            <a:avLst/>
          </a:prstGeom>
        </p:spPr>
        <p:txBody>
          <a:bodyPr vert="horz" lIns="93315" tIns="46658" rIns="93315" bIns="46658"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134" y="8842031"/>
            <a:ext cx="3043343" cy="465455"/>
          </a:xfrm>
          <a:prstGeom prst="rect">
            <a:avLst/>
          </a:prstGeom>
        </p:spPr>
        <p:txBody>
          <a:bodyPr vert="horz" lIns="93315" tIns="46658" rIns="93315" bIns="46658" rtlCol="0" anchor="b"/>
          <a:lstStyle>
            <a:lvl1pPr algn="r">
              <a:defRPr sz="1200"/>
            </a:lvl1pPr>
          </a:lstStyle>
          <a:p>
            <a:fld id="{6AEEC91A-87AB-4505-ADE5-5A2227B3151B}" type="slidenum">
              <a:rPr lang="fr-CA" smtClean="0"/>
              <a:t>‹N°›</a:t>
            </a:fld>
            <a:endParaRPr lang="fr-CA"/>
          </a:p>
        </p:txBody>
      </p:sp>
    </p:spTree>
    <p:extLst>
      <p:ext uri="{BB962C8B-B14F-4D97-AF65-F5344CB8AC3E}">
        <p14:creationId xmlns:p14="http://schemas.microsoft.com/office/powerpoint/2010/main" val="1763763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43343" cy="465455"/>
          </a:xfrm>
          <a:prstGeom prst="rect">
            <a:avLst/>
          </a:prstGeom>
        </p:spPr>
        <p:txBody>
          <a:bodyPr vert="horz" lIns="93315" tIns="46658" rIns="93315" bIns="46658" rtlCol="0"/>
          <a:lstStyle>
            <a:lvl1pPr algn="l">
              <a:defRPr sz="1200"/>
            </a:lvl1pPr>
          </a:lstStyle>
          <a:p>
            <a:endParaRPr lang="fr-CA"/>
          </a:p>
        </p:txBody>
      </p:sp>
      <p:sp>
        <p:nvSpPr>
          <p:cNvPr id="3" name="Espace réservé de la date 2"/>
          <p:cNvSpPr>
            <a:spLocks noGrp="1"/>
          </p:cNvSpPr>
          <p:nvPr>
            <p:ph type="dt" idx="1"/>
          </p:nvPr>
        </p:nvSpPr>
        <p:spPr>
          <a:xfrm>
            <a:off x="3978134" y="0"/>
            <a:ext cx="3043343" cy="465455"/>
          </a:xfrm>
          <a:prstGeom prst="rect">
            <a:avLst/>
          </a:prstGeom>
        </p:spPr>
        <p:txBody>
          <a:bodyPr vert="horz" lIns="93315" tIns="46658" rIns="93315" bIns="46658" rtlCol="0"/>
          <a:lstStyle>
            <a:lvl1pPr algn="r">
              <a:defRPr sz="1200"/>
            </a:lvl1pPr>
          </a:lstStyle>
          <a:p>
            <a:fld id="{AC25A5E0-2866-42BF-9C86-7B5A80F5B70C}" type="datetimeFigureOut">
              <a:rPr lang="fr-CA" smtClean="0"/>
              <a:t>2017-01-30</a:t>
            </a:fld>
            <a:endParaRPr lang="fr-CA"/>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endParaRPr lang="fr-CA"/>
          </a:p>
        </p:txBody>
      </p:sp>
      <p:sp>
        <p:nvSpPr>
          <p:cNvPr id="5" name="Espace réservé des commentaires 4"/>
          <p:cNvSpPr>
            <a:spLocks noGrp="1"/>
          </p:cNvSpPr>
          <p:nvPr>
            <p:ph type="body" sz="quarter" idx="3"/>
          </p:nvPr>
        </p:nvSpPr>
        <p:spPr>
          <a:xfrm>
            <a:off x="702311" y="4421824"/>
            <a:ext cx="5618480" cy="4189095"/>
          </a:xfrm>
          <a:prstGeom prst="rect">
            <a:avLst/>
          </a:prstGeom>
        </p:spPr>
        <p:txBody>
          <a:bodyPr vert="horz" lIns="93315" tIns="46658" rIns="93315" bIns="46658"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1" y="8842031"/>
            <a:ext cx="3043343" cy="465455"/>
          </a:xfrm>
          <a:prstGeom prst="rect">
            <a:avLst/>
          </a:prstGeom>
        </p:spPr>
        <p:txBody>
          <a:bodyPr vert="horz" lIns="93315" tIns="46658" rIns="93315" bIns="46658"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4" y="8842031"/>
            <a:ext cx="3043343" cy="465455"/>
          </a:xfrm>
          <a:prstGeom prst="rect">
            <a:avLst/>
          </a:prstGeom>
        </p:spPr>
        <p:txBody>
          <a:bodyPr vert="horz" lIns="93315" tIns="46658" rIns="93315" bIns="46658" rtlCol="0" anchor="b"/>
          <a:lstStyle>
            <a:lvl1pPr algn="r">
              <a:defRPr sz="1200"/>
            </a:lvl1pPr>
          </a:lstStyle>
          <a:p>
            <a:fld id="{707F7B3D-B33C-4C97-ABE8-80EC84119BCA}" type="slidenum">
              <a:rPr lang="fr-CA" smtClean="0"/>
              <a:t>‹N°›</a:t>
            </a:fld>
            <a:endParaRPr lang="fr-CA"/>
          </a:p>
        </p:txBody>
      </p:sp>
    </p:spTree>
    <p:extLst>
      <p:ext uri="{BB962C8B-B14F-4D97-AF65-F5344CB8AC3E}">
        <p14:creationId xmlns:p14="http://schemas.microsoft.com/office/powerpoint/2010/main" val="69949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07F7B3D-B33C-4C97-ABE8-80EC84119BCA}" type="slidenum">
              <a:rPr lang="fr-CA" smtClean="0"/>
              <a:t>1</a:t>
            </a:fld>
            <a:endParaRPr lang="fr-CA"/>
          </a:p>
        </p:txBody>
      </p:sp>
    </p:spTree>
    <p:extLst>
      <p:ext uri="{BB962C8B-B14F-4D97-AF65-F5344CB8AC3E}">
        <p14:creationId xmlns:p14="http://schemas.microsoft.com/office/powerpoint/2010/main" val="142795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CFE Panama, qui a connu des débuts difficiles, est</a:t>
            </a:r>
            <a:r>
              <a:rPr lang="fr-CA" baseline="0" dirty="0"/>
              <a:t> maintenant devenu l’étoile du groupe.</a:t>
            </a:r>
          </a:p>
          <a:p>
            <a:endParaRPr lang="fr-CA" baseline="0" dirty="0"/>
          </a:p>
          <a:p>
            <a:r>
              <a:rPr lang="fr-CA" baseline="0" dirty="0"/>
              <a:t>Les récents événements autour des </a:t>
            </a:r>
            <a:r>
              <a:rPr lang="fr-CA" i="1" baseline="0" dirty="0"/>
              <a:t>Panama-</a:t>
            </a:r>
            <a:r>
              <a:rPr lang="fr-CA" i="1" baseline="0" dirty="0" err="1"/>
              <a:t>papers</a:t>
            </a:r>
            <a:r>
              <a:rPr lang="fr-CA" baseline="0" dirty="0"/>
              <a:t> nous font oublier que le Panama présente, depuis fort longtemps, une économie à deux vitesses.  Les panaméens ne vivent pas dans la même économie que celle des paradis fiscaux. Le CFE, de par le créneau fort spécifique qu’il occupe, est un levier de développement plus que pertinent pour favoriser la croissance des affaires des petits entrepreneurs.</a:t>
            </a:r>
            <a:endParaRPr lang="fr-CA" dirty="0"/>
          </a:p>
        </p:txBody>
      </p:sp>
      <p:sp>
        <p:nvSpPr>
          <p:cNvPr id="4" name="Espace réservé du numéro de diapositive 3"/>
          <p:cNvSpPr>
            <a:spLocks noGrp="1"/>
          </p:cNvSpPr>
          <p:nvPr>
            <p:ph type="sldNum" sz="quarter" idx="10"/>
          </p:nvPr>
        </p:nvSpPr>
        <p:spPr/>
        <p:txBody>
          <a:bodyPr/>
          <a:lstStyle/>
          <a:p>
            <a:fld id="{707F7B3D-B33C-4C97-ABE8-80EC84119BCA}" type="slidenum">
              <a:rPr lang="fr-CA" smtClean="0"/>
              <a:t>11</a:t>
            </a:fld>
            <a:endParaRPr lang="fr-CA"/>
          </a:p>
        </p:txBody>
      </p:sp>
    </p:spTree>
    <p:extLst>
      <p:ext uri="{BB962C8B-B14F-4D97-AF65-F5344CB8AC3E}">
        <p14:creationId xmlns:p14="http://schemas.microsoft.com/office/powerpoint/2010/main" val="289220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a:t>
            </a:r>
            <a:r>
              <a:rPr lang="fr-CA" baseline="0" dirty="0"/>
              <a:t> petit dernier.</a:t>
            </a:r>
          </a:p>
          <a:p>
            <a:r>
              <a:rPr lang="fr-CA" baseline="0" dirty="0"/>
              <a:t>Ouvert depuis janvier 2015.</a:t>
            </a:r>
          </a:p>
          <a:p>
            <a:r>
              <a:rPr lang="fr-CA" baseline="0" dirty="0"/>
              <a:t>Sur le plan du volume, le CFE est dans ses cibles.</a:t>
            </a:r>
          </a:p>
          <a:p>
            <a:endParaRPr lang="fr-CA" baseline="0" dirty="0"/>
          </a:p>
          <a:p>
            <a:r>
              <a:rPr lang="fr-CA" baseline="0" dirty="0"/>
              <a:t>Le retard de subventions affecte les résultats financiers, mais se rétablira au fil de l’année.</a:t>
            </a:r>
          </a:p>
          <a:p>
            <a:endParaRPr lang="fr-CA" baseline="0" dirty="0"/>
          </a:p>
          <a:p>
            <a:r>
              <a:rPr lang="fr-CA" baseline="0" dirty="0"/>
              <a:t>Le personnel local présente un très fort niveau d’éducation et de compétence.</a:t>
            </a:r>
            <a:endParaRPr lang="fr-CA" dirty="0"/>
          </a:p>
        </p:txBody>
      </p:sp>
      <p:sp>
        <p:nvSpPr>
          <p:cNvPr id="4" name="Espace réservé du numéro de diapositive 3"/>
          <p:cNvSpPr>
            <a:spLocks noGrp="1"/>
          </p:cNvSpPr>
          <p:nvPr>
            <p:ph type="sldNum" sz="quarter" idx="10"/>
          </p:nvPr>
        </p:nvSpPr>
        <p:spPr/>
        <p:txBody>
          <a:bodyPr/>
          <a:lstStyle/>
          <a:p>
            <a:fld id="{707F7B3D-B33C-4C97-ABE8-80EC84119BCA}" type="slidenum">
              <a:rPr lang="fr-CA" smtClean="0"/>
              <a:t>12</a:t>
            </a:fld>
            <a:endParaRPr lang="fr-CA"/>
          </a:p>
        </p:txBody>
      </p:sp>
    </p:spTree>
    <p:extLst>
      <p:ext uri="{BB962C8B-B14F-4D97-AF65-F5344CB8AC3E}">
        <p14:creationId xmlns:p14="http://schemas.microsoft.com/office/powerpoint/2010/main" val="303522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07F7B3D-B33C-4C97-ABE8-80EC84119BCA}" type="slidenum">
              <a:rPr lang="fr-CA" smtClean="0"/>
              <a:t>2</a:t>
            </a:fld>
            <a:endParaRPr lang="fr-CA"/>
          </a:p>
        </p:txBody>
      </p:sp>
    </p:spTree>
    <p:extLst>
      <p:ext uri="{BB962C8B-B14F-4D97-AF65-F5344CB8AC3E}">
        <p14:creationId xmlns:p14="http://schemas.microsoft.com/office/powerpoint/2010/main" val="362931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6" name="Espace réservé du pied de page 5"/>
          <p:cNvSpPr>
            <a:spLocks noGrp="1"/>
          </p:cNvSpPr>
          <p:nvPr>
            <p:ph type="ftr" sz="quarter" idx="12"/>
          </p:nvPr>
        </p:nvSpPr>
        <p:spPr/>
        <p:txBody>
          <a:bodyPr/>
          <a:lstStyle/>
          <a:p>
            <a:endParaRPr lang="fr-CA">
              <a:solidFill>
                <a:prstClr val="black"/>
              </a:solidFill>
            </a:endParaRPr>
          </a:p>
        </p:txBody>
      </p:sp>
    </p:spTree>
    <p:extLst>
      <p:ext uri="{BB962C8B-B14F-4D97-AF65-F5344CB8AC3E}">
        <p14:creationId xmlns:p14="http://schemas.microsoft.com/office/powerpoint/2010/main" val="306550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a date 2"/>
          <p:cNvSpPr>
            <a:spLocks noGrp="1"/>
          </p:cNvSpPr>
          <p:nvPr>
            <p:ph type="dt" sz="quarter" idx="1"/>
          </p:nvPr>
        </p:nvSpPr>
        <p:spPr>
          <a:noFill/>
        </p:spPr>
        <p:txBody>
          <a:bodyPr/>
          <a:lstStyle>
            <a:lvl1pPr defTabSz="945865" eaLnBrk="0" hangingPunct="0">
              <a:defRPr sz="3000">
                <a:solidFill>
                  <a:srgbClr val="000000"/>
                </a:solidFill>
                <a:latin typeface="Arial" pitchFamily="34" charset="0"/>
                <a:ea typeface="ＭＳ Ｐゴシック" pitchFamily="34" charset="-128"/>
                <a:sym typeface="Arial" pitchFamily="34" charset="0"/>
              </a:defRPr>
            </a:lvl1pPr>
            <a:lvl2pPr marL="742725" indent="-285663" defTabSz="945865" eaLnBrk="0" hangingPunct="0">
              <a:defRPr sz="3000">
                <a:solidFill>
                  <a:srgbClr val="000000"/>
                </a:solidFill>
                <a:latin typeface="Arial" pitchFamily="34" charset="0"/>
                <a:ea typeface="ＭＳ Ｐゴシック" pitchFamily="34" charset="-128"/>
                <a:sym typeface="Arial" pitchFamily="34" charset="0"/>
              </a:defRPr>
            </a:lvl2pPr>
            <a:lvl3pPr marL="1142655" indent="-228531" defTabSz="945865" eaLnBrk="0" hangingPunct="0">
              <a:defRPr sz="3000">
                <a:solidFill>
                  <a:srgbClr val="000000"/>
                </a:solidFill>
                <a:latin typeface="Arial" pitchFamily="34" charset="0"/>
                <a:ea typeface="ＭＳ Ｐゴシック" pitchFamily="34" charset="-128"/>
                <a:sym typeface="Arial" pitchFamily="34" charset="0"/>
              </a:defRPr>
            </a:lvl3pPr>
            <a:lvl4pPr marL="1599718" indent="-228531" defTabSz="945865" eaLnBrk="0" hangingPunct="0">
              <a:defRPr sz="3000">
                <a:solidFill>
                  <a:srgbClr val="000000"/>
                </a:solidFill>
                <a:latin typeface="Arial" pitchFamily="34" charset="0"/>
                <a:ea typeface="ＭＳ Ｐゴシック" pitchFamily="34" charset="-128"/>
                <a:sym typeface="Arial" pitchFamily="34" charset="0"/>
              </a:defRPr>
            </a:lvl4pPr>
            <a:lvl5pPr marL="2056781" indent="-228531" defTabSz="945865" eaLnBrk="0" hangingPunct="0">
              <a:defRPr sz="3000">
                <a:solidFill>
                  <a:srgbClr val="000000"/>
                </a:solidFill>
                <a:latin typeface="Arial" pitchFamily="34" charset="0"/>
                <a:ea typeface="ＭＳ Ｐゴシック" pitchFamily="34" charset="-128"/>
                <a:sym typeface="Arial" pitchFamily="34" charset="0"/>
              </a:defRPr>
            </a:lvl5pPr>
            <a:lvl6pPr marL="2513844" indent="-228531" defTabSz="945865" eaLnBrk="0" fontAlgn="base" hangingPunct="0">
              <a:spcBef>
                <a:spcPct val="0"/>
              </a:spcBef>
              <a:spcAft>
                <a:spcPct val="0"/>
              </a:spcAft>
              <a:defRPr sz="3000">
                <a:solidFill>
                  <a:srgbClr val="000000"/>
                </a:solidFill>
                <a:latin typeface="Arial" pitchFamily="34" charset="0"/>
                <a:ea typeface="ＭＳ Ｐゴシック" pitchFamily="34" charset="-128"/>
                <a:sym typeface="Arial" pitchFamily="34" charset="0"/>
              </a:defRPr>
            </a:lvl6pPr>
            <a:lvl7pPr marL="2970906" indent="-228531" defTabSz="945865" eaLnBrk="0" fontAlgn="base" hangingPunct="0">
              <a:spcBef>
                <a:spcPct val="0"/>
              </a:spcBef>
              <a:spcAft>
                <a:spcPct val="0"/>
              </a:spcAft>
              <a:defRPr sz="3000">
                <a:solidFill>
                  <a:srgbClr val="000000"/>
                </a:solidFill>
                <a:latin typeface="Arial" pitchFamily="34" charset="0"/>
                <a:ea typeface="ＭＳ Ｐゴシック" pitchFamily="34" charset="-128"/>
                <a:sym typeface="Arial" pitchFamily="34" charset="0"/>
              </a:defRPr>
            </a:lvl7pPr>
            <a:lvl8pPr marL="3427968" indent="-228531" defTabSz="945865" eaLnBrk="0" fontAlgn="base" hangingPunct="0">
              <a:spcBef>
                <a:spcPct val="0"/>
              </a:spcBef>
              <a:spcAft>
                <a:spcPct val="0"/>
              </a:spcAft>
              <a:defRPr sz="3000">
                <a:solidFill>
                  <a:srgbClr val="000000"/>
                </a:solidFill>
                <a:latin typeface="Arial" pitchFamily="34" charset="0"/>
                <a:ea typeface="ＭＳ Ｐゴシック" pitchFamily="34" charset="-128"/>
                <a:sym typeface="Arial" pitchFamily="34" charset="0"/>
              </a:defRPr>
            </a:lvl8pPr>
            <a:lvl9pPr marL="3885030" indent="-228531" defTabSz="945865" eaLnBrk="0" fontAlgn="base" hangingPunct="0">
              <a:spcBef>
                <a:spcPct val="0"/>
              </a:spcBef>
              <a:spcAft>
                <a:spcPct val="0"/>
              </a:spcAft>
              <a:defRPr sz="3000">
                <a:solidFill>
                  <a:srgbClr val="000000"/>
                </a:solidFill>
                <a:latin typeface="Arial" pitchFamily="34" charset="0"/>
                <a:ea typeface="ＭＳ Ｐゴシック" pitchFamily="34" charset="-128"/>
                <a:sym typeface="Arial" pitchFamily="34" charset="0"/>
              </a:defRPr>
            </a:lvl9pPr>
          </a:lstStyle>
          <a:p>
            <a:pPr eaLnBrk="1" hangingPunct="1"/>
            <a:r>
              <a:rPr lang="fr-FR" sz="900"/>
              <a:t>Version du </a:t>
            </a:r>
            <a:fld id="{BFE2B072-2D24-4EC4-82D9-29370D70002E}" type="datetime1">
              <a:rPr lang="fr-FR" sz="900"/>
              <a:pPr eaLnBrk="1" hangingPunct="1"/>
              <a:t>30/01/2017</a:t>
            </a:fld>
            <a:endParaRPr lang="fr-CA" sz="900"/>
          </a:p>
        </p:txBody>
      </p:sp>
      <p:sp>
        <p:nvSpPr>
          <p:cNvPr id="53251" name="Espace réservé du numéro de diapositive 6"/>
          <p:cNvSpPr>
            <a:spLocks noGrp="1"/>
          </p:cNvSpPr>
          <p:nvPr>
            <p:ph type="sldNum" sz="quarter" idx="5"/>
          </p:nvPr>
        </p:nvSpPr>
        <p:spPr>
          <a:noFill/>
        </p:spPr>
        <p:txBody>
          <a:bodyPr/>
          <a:lstStyle>
            <a:lvl1pPr defTabSz="945865" eaLnBrk="0" hangingPunct="0">
              <a:defRPr sz="3000">
                <a:solidFill>
                  <a:srgbClr val="000000"/>
                </a:solidFill>
                <a:latin typeface="Arial" pitchFamily="34" charset="0"/>
                <a:ea typeface="ＭＳ Ｐゴシック" pitchFamily="34" charset="-128"/>
                <a:sym typeface="Arial" pitchFamily="34" charset="0"/>
              </a:defRPr>
            </a:lvl1pPr>
            <a:lvl2pPr marL="742725" indent="-285663" defTabSz="945865" eaLnBrk="0" hangingPunct="0">
              <a:defRPr sz="3000">
                <a:solidFill>
                  <a:srgbClr val="000000"/>
                </a:solidFill>
                <a:latin typeface="Arial" pitchFamily="34" charset="0"/>
                <a:ea typeface="ＭＳ Ｐゴシック" pitchFamily="34" charset="-128"/>
                <a:sym typeface="Arial" pitchFamily="34" charset="0"/>
              </a:defRPr>
            </a:lvl2pPr>
            <a:lvl3pPr marL="1142655" indent="-228531" defTabSz="945865" eaLnBrk="0" hangingPunct="0">
              <a:defRPr sz="3000">
                <a:solidFill>
                  <a:srgbClr val="000000"/>
                </a:solidFill>
                <a:latin typeface="Arial" pitchFamily="34" charset="0"/>
                <a:ea typeface="ＭＳ Ｐゴシック" pitchFamily="34" charset="-128"/>
                <a:sym typeface="Arial" pitchFamily="34" charset="0"/>
              </a:defRPr>
            </a:lvl3pPr>
            <a:lvl4pPr marL="1599718" indent="-228531" defTabSz="945865" eaLnBrk="0" hangingPunct="0">
              <a:defRPr sz="3000">
                <a:solidFill>
                  <a:srgbClr val="000000"/>
                </a:solidFill>
                <a:latin typeface="Arial" pitchFamily="34" charset="0"/>
                <a:ea typeface="ＭＳ Ｐゴシック" pitchFamily="34" charset="-128"/>
                <a:sym typeface="Arial" pitchFamily="34" charset="0"/>
              </a:defRPr>
            </a:lvl4pPr>
            <a:lvl5pPr marL="2056781" indent="-228531" defTabSz="945865" eaLnBrk="0" hangingPunct="0">
              <a:defRPr sz="3000">
                <a:solidFill>
                  <a:srgbClr val="000000"/>
                </a:solidFill>
                <a:latin typeface="Arial" pitchFamily="34" charset="0"/>
                <a:ea typeface="ＭＳ Ｐゴシック" pitchFamily="34" charset="-128"/>
                <a:sym typeface="Arial" pitchFamily="34" charset="0"/>
              </a:defRPr>
            </a:lvl5pPr>
            <a:lvl6pPr marL="2513844" indent="-228531" defTabSz="945865" eaLnBrk="0" fontAlgn="base" hangingPunct="0">
              <a:spcBef>
                <a:spcPct val="0"/>
              </a:spcBef>
              <a:spcAft>
                <a:spcPct val="0"/>
              </a:spcAft>
              <a:defRPr sz="3000">
                <a:solidFill>
                  <a:srgbClr val="000000"/>
                </a:solidFill>
                <a:latin typeface="Arial" pitchFamily="34" charset="0"/>
                <a:ea typeface="ＭＳ Ｐゴシック" pitchFamily="34" charset="-128"/>
                <a:sym typeface="Arial" pitchFamily="34" charset="0"/>
              </a:defRPr>
            </a:lvl6pPr>
            <a:lvl7pPr marL="2970906" indent="-228531" defTabSz="945865" eaLnBrk="0" fontAlgn="base" hangingPunct="0">
              <a:spcBef>
                <a:spcPct val="0"/>
              </a:spcBef>
              <a:spcAft>
                <a:spcPct val="0"/>
              </a:spcAft>
              <a:defRPr sz="3000">
                <a:solidFill>
                  <a:srgbClr val="000000"/>
                </a:solidFill>
                <a:latin typeface="Arial" pitchFamily="34" charset="0"/>
                <a:ea typeface="ＭＳ Ｐゴシック" pitchFamily="34" charset="-128"/>
                <a:sym typeface="Arial" pitchFamily="34" charset="0"/>
              </a:defRPr>
            </a:lvl7pPr>
            <a:lvl8pPr marL="3427968" indent="-228531" defTabSz="945865" eaLnBrk="0" fontAlgn="base" hangingPunct="0">
              <a:spcBef>
                <a:spcPct val="0"/>
              </a:spcBef>
              <a:spcAft>
                <a:spcPct val="0"/>
              </a:spcAft>
              <a:defRPr sz="3000">
                <a:solidFill>
                  <a:srgbClr val="000000"/>
                </a:solidFill>
                <a:latin typeface="Arial" pitchFamily="34" charset="0"/>
                <a:ea typeface="ＭＳ Ｐゴシック" pitchFamily="34" charset="-128"/>
                <a:sym typeface="Arial" pitchFamily="34" charset="0"/>
              </a:defRPr>
            </a:lvl8pPr>
            <a:lvl9pPr marL="3885030" indent="-228531" defTabSz="945865" eaLnBrk="0" fontAlgn="base" hangingPunct="0">
              <a:spcBef>
                <a:spcPct val="0"/>
              </a:spcBef>
              <a:spcAft>
                <a:spcPct val="0"/>
              </a:spcAft>
              <a:defRPr sz="3000">
                <a:solidFill>
                  <a:srgbClr val="000000"/>
                </a:solidFill>
                <a:latin typeface="Arial" pitchFamily="34" charset="0"/>
                <a:ea typeface="ＭＳ Ｐゴシック" pitchFamily="34" charset="-128"/>
                <a:sym typeface="Arial" pitchFamily="34" charset="0"/>
              </a:defRPr>
            </a:lvl9pPr>
          </a:lstStyle>
          <a:p>
            <a:pPr eaLnBrk="1" hangingPunct="1"/>
            <a:r>
              <a:rPr lang="fr-CA" sz="1100"/>
              <a:t>PAGE </a:t>
            </a:r>
            <a:fld id="{26EF9889-81A9-4468-8267-ED21B25DD951}" type="slidenum">
              <a:rPr lang="fr-CA" sz="1100"/>
              <a:pPr eaLnBrk="1" hangingPunct="1"/>
              <a:t>4</a:t>
            </a:fld>
            <a:endParaRPr lang="fr-CA" sz="1100"/>
          </a:p>
        </p:txBody>
      </p:sp>
      <p:sp>
        <p:nvSpPr>
          <p:cNvPr id="5325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sz="1000" dirty="0">
              <a:latin typeface="Arial" pitchFamily="34" charset="0"/>
              <a:ea typeface="Geneva" charset="0"/>
              <a:cs typeface="Arial" pitchFamily="34" charset="0"/>
            </a:endParaRPr>
          </a:p>
          <a:p>
            <a:pPr eaLnBrk="1" hangingPunct="1"/>
            <a:endParaRPr lang="fr-CA" sz="1000" dirty="0">
              <a:latin typeface="Arial" pitchFamily="34" charset="0"/>
              <a:ea typeface="Geneva" charset="0"/>
              <a:cs typeface="Arial" pitchFamily="34" charset="0"/>
            </a:endParaRPr>
          </a:p>
        </p:txBody>
      </p:sp>
    </p:spTree>
    <p:extLst>
      <p:ext uri="{BB962C8B-B14F-4D97-AF65-F5344CB8AC3E}">
        <p14:creationId xmlns:p14="http://schemas.microsoft.com/office/powerpoint/2010/main" val="142977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z="1000" dirty="0">
              <a:latin typeface="Arial" pitchFamily="34" charset="0"/>
              <a:cs typeface="Arial" pitchFamily="34" charset="0"/>
            </a:endParaRPr>
          </a:p>
        </p:txBody>
      </p:sp>
    </p:spTree>
    <p:extLst>
      <p:ext uri="{BB962C8B-B14F-4D97-AF65-F5344CB8AC3E}">
        <p14:creationId xmlns:p14="http://schemas.microsoft.com/office/powerpoint/2010/main" val="322787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07F7B3D-B33C-4C97-ABE8-80EC84119BCA}" type="slidenum">
              <a:rPr lang="fr-CA" smtClean="0"/>
              <a:t>6</a:t>
            </a:fld>
            <a:endParaRPr lang="fr-CA"/>
          </a:p>
        </p:txBody>
      </p:sp>
    </p:spTree>
    <p:extLst>
      <p:ext uri="{BB962C8B-B14F-4D97-AF65-F5344CB8AC3E}">
        <p14:creationId xmlns:p14="http://schemas.microsoft.com/office/powerpoint/2010/main" val="376223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6" name="Espace réservé du pied de page 5"/>
          <p:cNvSpPr>
            <a:spLocks noGrp="1"/>
          </p:cNvSpPr>
          <p:nvPr>
            <p:ph type="ftr" sz="quarter" idx="12"/>
          </p:nvPr>
        </p:nvSpPr>
        <p:spPr/>
        <p:txBody>
          <a:bodyPr/>
          <a:lstStyle/>
          <a:p>
            <a:endParaRPr lang="fr-CA">
              <a:solidFill>
                <a:prstClr val="black"/>
              </a:solidFill>
            </a:endParaRPr>
          </a:p>
        </p:txBody>
      </p:sp>
    </p:spTree>
    <p:extLst>
      <p:ext uri="{BB962C8B-B14F-4D97-AF65-F5344CB8AC3E}">
        <p14:creationId xmlns:p14="http://schemas.microsoft.com/office/powerpoint/2010/main" val="391781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07F7B3D-B33C-4C97-ABE8-80EC84119BCA}" type="slidenum">
              <a:rPr lang="fr-CA" smtClean="0"/>
              <a:t>9</a:t>
            </a:fld>
            <a:endParaRPr lang="fr-CA"/>
          </a:p>
        </p:txBody>
      </p:sp>
    </p:spTree>
    <p:extLst>
      <p:ext uri="{BB962C8B-B14F-4D97-AF65-F5344CB8AC3E}">
        <p14:creationId xmlns:p14="http://schemas.microsoft.com/office/powerpoint/2010/main" val="898072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6" name="Espace réservé du pied de page 5"/>
          <p:cNvSpPr>
            <a:spLocks noGrp="1"/>
          </p:cNvSpPr>
          <p:nvPr>
            <p:ph type="ftr" sz="quarter" idx="12"/>
          </p:nvPr>
        </p:nvSpPr>
        <p:spPr/>
        <p:txBody>
          <a:bodyPr/>
          <a:lstStyle/>
          <a:p>
            <a:endParaRPr lang="fr-CA">
              <a:solidFill>
                <a:prstClr val="black"/>
              </a:solidFill>
            </a:endParaRPr>
          </a:p>
        </p:txBody>
      </p:sp>
    </p:spTree>
    <p:extLst>
      <p:ext uri="{BB962C8B-B14F-4D97-AF65-F5344CB8AC3E}">
        <p14:creationId xmlns:p14="http://schemas.microsoft.com/office/powerpoint/2010/main" val="1364676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age de présentation FR">
    <p:spTree>
      <p:nvGrpSpPr>
        <p:cNvPr id="1" name=""/>
        <p:cNvGrpSpPr/>
        <p:nvPr/>
      </p:nvGrpSpPr>
      <p:grpSpPr>
        <a:xfrm>
          <a:off x="0" y="0"/>
          <a:ext cx="0" cy="0"/>
          <a:chOff x="0" y="0"/>
          <a:chExt cx="0" cy="0"/>
        </a:xfrm>
      </p:grpSpPr>
      <p:pic>
        <p:nvPicPr>
          <p:cNvPr id="1026" name="Picture 2" descr="U:\Communications\Fichiers communs\Prés. PPT et gabarits\Gabarits DID\2011\Nouveau visuel DID\DID power point JPG\power point_accueil_F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2"/>
          <p:cNvSpPr>
            <a:spLocks noGrp="1"/>
          </p:cNvSpPr>
          <p:nvPr>
            <p:ph type="body" idx="1" hasCustomPrompt="1"/>
          </p:nvPr>
        </p:nvSpPr>
        <p:spPr>
          <a:xfrm>
            <a:off x="4033663" y="836712"/>
            <a:ext cx="4642793" cy="1944216"/>
          </a:xfrm>
        </p:spPr>
        <p:txBody>
          <a:bodyPr anchor="b"/>
          <a:lstStyle>
            <a:lvl1pPr marL="0" indent="0">
              <a:buNone/>
              <a:defRPr sz="3200" baseline="0">
                <a:solidFill>
                  <a:schemeClr val="tx1">
                    <a:tint val="75000"/>
                  </a:schemeClr>
                </a:solidFill>
                <a:latin typeface="Lucida San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Titre de la présentation – FR </a:t>
            </a:r>
          </a:p>
        </p:txBody>
      </p:sp>
      <p:sp>
        <p:nvSpPr>
          <p:cNvPr id="8" name="Espace réservé du texte 2"/>
          <p:cNvSpPr>
            <a:spLocks noGrp="1"/>
          </p:cNvSpPr>
          <p:nvPr>
            <p:ph type="body" idx="13" hasCustomPrompt="1"/>
          </p:nvPr>
        </p:nvSpPr>
        <p:spPr>
          <a:xfrm>
            <a:off x="4033663" y="2852936"/>
            <a:ext cx="4642793" cy="720080"/>
          </a:xfrm>
        </p:spPr>
        <p:txBody>
          <a:bodyPr anchor="b">
            <a:normAutofit/>
          </a:bodyPr>
          <a:lstStyle>
            <a:lvl1pPr marL="0" indent="0">
              <a:buNone/>
              <a:defRPr sz="2800" baseline="0">
                <a:solidFill>
                  <a:schemeClr val="tx1">
                    <a:tint val="75000"/>
                  </a:schemeClr>
                </a:solidFill>
                <a:latin typeface="Lucida San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Sous-titre</a:t>
            </a:r>
          </a:p>
        </p:txBody>
      </p:sp>
    </p:spTree>
    <p:extLst>
      <p:ext uri="{BB962C8B-B14F-4D97-AF65-F5344CB8AC3E}">
        <p14:creationId xmlns:p14="http://schemas.microsoft.com/office/powerpoint/2010/main" val="32264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pic>
        <p:nvPicPr>
          <p:cNvPr id="11266" name="Picture 2" descr="U:\Communications\Fichiers communs\Prés. PPT et gabarits\Gabarits DID\2011\Nouveau visuel DID\DID power point JPG\Powerpoint_page tex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hasCustomPrompt="1"/>
          </p:nvPr>
        </p:nvSpPr>
        <p:spPr>
          <a:xfrm>
            <a:off x="457200" y="273050"/>
            <a:ext cx="3008313" cy="1162050"/>
          </a:xfrm>
        </p:spPr>
        <p:txBody>
          <a:bodyPr anchor="b"/>
          <a:lstStyle>
            <a:lvl1pPr algn="l">
              <a:defRPr sz="3600" b="0"/>
            </a:lvl1pPr>
          </a:lstStyle>
          <a:p>
            <a:r>
              <a:rPr lang="fr-FR" dirty="0"/>
              <a:t>Titre</a:t>
            </a:r>
            <a:endParaRPr lang="fr-CA" dirty="0"/>
          </a:p>
        </p:txBody>
      </p:sp>
      <p:sp>
        <p:nvSpPr>
          <p:cNvPr id="3" name="Espace réservé du contenu 2"/>
          <p:cNvSpPr>
            <a:spLocks noGrp="1"/>
          </p:cNvSpPr>
          <p:nvPr>
            <p:ph idx="1" hasCustomPrompt="1"/>
          </p:nvPr>
        </p:nvSpPr>
        <p:spPr>
          <a:xfrm>
            <a:off x="3575050" y="273050"/>
            <a:ext cx="5111750" cy="5853113"/>
          </a:xfrm>
        </p:spPr>
        <p:txBody>
          <a:bodyPr>
            <a:normAutofit/>
          </a:bodyPr>
          <a:lstStyle>
            <a:lvl1pPr>
              <a:defRPr sz="2400" baseline="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dirty="0"/>
              <a:t>Texte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05C04A2C-8779-476D-8E13-25AA53EA9297}" type="slidenum">
              <a:rPr lang="fr-CA" smtClean="0"/>
              <a:t>‹N°›</a:t>
            </a:fld>
            <a:endParaRPr lang="fr-CA"/>
          </a:p>
        </p:txBody>
      </p:sp>
    </p:spTree>
    <p:extLst>
      <p:ext uri="{BB962C8B-B14F-4D97-AF65-F5344CB8AC3E}">
        <p14:creationId xmlns:p14="http://schemas.microsoft.com/office/powerpoint/2010/main" val="235335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s (3) avec légendes">
    <p:spTree>
      <p:nvGrpSpPr>
        <p:cNvPr id="1" name=""/>
        <p:cNvGrpSpPr/>
        <p:nvPr/>
      </p:nvGrpSpPr>
      <p:grpSpPr>
        <a:xfrm>
          <a:off x="0" y="0"/>
          <a:ext cx="0" cy="0"/>
          <a:chOff x="0" y="0"/>
          <a:chExt cx="0" cy="0"/>
        </a:xfrm>
      </p:grpSpPr>
      <p:pic>
        <p:nvPicPr>
          <p:cNvPr id="12290" name="Picture 2" descr="U:\Communications\Fichiers communs\Prés. PPT et gabarits\Gabarits DID\2011\Nouveau visuel DID\DID power point JPG\Powerpoint_page tex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3"/>
          <p:cNvSpPr>
            <a:spLocks noGrp="1"/>
          </p:cNvSpPr>
          <p:nvPr>
            <p:ph type="body" sz="half" idx="2"/>
          </p:nvPr>
        </p:nvSpPr>
        <p:spPr>
          <a:xfrm>
            <a:off x="453752" y="5229200"/>
            <a:ext cx="2534072"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7" name="Espace réservé du numéro de diapositive 6"/>
          <p:cNvSpPr>
            <a:spLocks noGrp="1"/>
          </p:cNvSpPr>
          <p:nvPr>
            <p:ph type="sldNum" sz="quarter" idx="12"/>
          </p:nvPr>
        </p:nvSpPr>
        <p:spPr/>
        <p:txBody>
          <a:bodyPr/>
          <a:lstStyle/>
          <a:p>
            <a:fld id="{05C04A2C-8779-476D-8E13-25AA53EA9297}" type="slidenum">
              <a:rPr lang="fr-CA" smtClean="0"/>
              <a:t>‹N°›</a:t>
            </a:fld>
            <a:endParaRPr lang="fr-CA"/>
          </a:p>
        </p:txBody>
      </p:sp>
      <p:sp>
        <p:nvSpPr>
          <p:cNvPr id="8" name="Titre 1"/>
          <p:cNvSpPr txBox="1">
            <a:spLocks/>
          </p:cNvSpPr>
          <p:nvPr userDrawn="1"/>
        </p:nvSpPr>
        <p:spPr>
          <a:xfrm>
            <a:off x="457200" y="274638"/>
            <a:ext cx="8229600"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a:solidFill>
                  <a:srgbClr val="00B050"/>
                </a:solidFill>
                <a:latin typeface="Lucida Sans" pitchFamily="34" charset="0"/>
                <a:ea typeface="+mj-ea"/>
                <a:cs typeface="+mj-cs"/>
              </a:defRPr>
            </a:lvl1pPr>
          </a:lstStyle>
          <a:p>
            <a:r>
              <a:rPr lang="fr-FR" dirty="0"/>
              <a:t>Titre (s’il y a lieu)</a:t>
            </a:r>
            <a:endParaRPr lang="fr-CA" dirty="0"/>
          </a:p>
        </p:txBody>
      </p:sp>
      <p:sp>
        <p:nvSpPr>
          <p:cNvPr id="10" name="Espace réservé pour une image  2"/>
          <p:cNvSpPr>
            <a:spLocks noGrp="1"/>
          </p:cNvSpPr>
          <p:nvPr>
            <p:ph type="pic" idx="14"/>
          </p:nvPr>
        </p:nvSpPr>
        <p:spPr>
          <a:xfrm>
            <a:off x="5940152" y="1700808"/>
            <a:ext cx="2519300" cy="3394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12" name="Espace réservé pour une image  2"/>
          <p:cNvSpPr>
            <a:spLocks noGrp="1"/>
          </p:cNvSpPr>
          <p:nvPr>
            <p:ph type="pic" idx="15"/>
          </p:nvPr>
        </p:nvSpPr>
        <p:spPr>
          <a:xfrm>
            <a:off x="3204828" y="1700808"/>
            <a:ext cx="2519300" cy="3394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13" name="Espace réservé pour une image  2"/>
          <p:cNvSpPr>
            <a:spLocks noGrp="1"/>
          </p:cNvSpPr>
          <p:nvPr>
            <p:ph type="pic" idx="16"/>
          </p:nvPr>
        </p:nvSpPr>
        <p:spPr>
          <a:xfrm>
            <a:off x="457200" y="1700808"/>
            <a:ext cx="2519300" cy="3394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14" name="Espace réservé du texte 3"/>
          <p:cNvSpPr>
            <a:spLocks noGrp="1"/>
          </p:cNvSpPr>
          <p:nvPr>
            <p:ph type="body" sz="half" idx="17"/>
          </p:nvPr>
        </p:nvSpPr>
        <p:spPr>
          <a:xfrm>
            <a:off x="3203848" y="5229200"/>
            <a:ext cx="2534072"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15" name="Espace réservé du texte 3"/>
          <p:cNvSpPr>
            <a:spLocks noGrp="1"/>
          </p:cNvSpPr>
          <p:nvPr>
            <p:ph type="body" sz="half" idx="18"/>
          </p:nvPr>
        </p:nvSpPr>
        <p:spPr>
          <a:xfrm>
            <a:off x="5940152" y="5229200"/>
            <a:ext cx="2534072"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Tree>
    <p:extLst>
      <p:ext uri="{BB962C8B-B14F-4D97-AF65-F5344CB8AC3E}">
        <p14:creationId xmlns:p14="http://schemas.microsoft.com/office/powerpoint/2010/main" val="1844966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s (2) avec légendes">
    <p:spTree>
      <p:nvGrpSpPr>
        <p:cNvPr id="1" name=""/>
        <p:cNvGrpSpPr/>
        <p:nvPr/>
      </p:nvGrpSpPr>
      <p:grpSpPr>
        <a:xfrm>
          <a:off x="0" y="0"/>
          <a:ext cx="0" cy="0"/>
          <a:chOff x="0" y="0"/>
          <a:chExt cx="0" cy="0"/>
        </a:xfrm>
      </p:grpSpPr>
      <p:pic>
        <p:nvPicPr>
          <p:cNvPr id="12290" name="Picture 2" descr="U:\Communications\Fichiers communs\Prés. PPT et gabarits\Gabarits DID\2011\Nouveau visuel DID\DID power point JPG\Powerpoint_page tex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3"/>
          <p:cNvSpPr>
            <a:spLocks noGrp="1"/>
          </p:cNvSpPr>
          <p:nvPr>
            <p:ph type="body" sz="half" idx="2"/>
          </p:nvPr>
        </p:nvSpPr>
        <p:spPr>
          <a:xfrm>
            <a:off x="453751" y="5229200"/>
            <a:ext cx="3776776"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7" name="Espace réservé du numéro de diapositive 6"/>
          <p:cNvSpPr>
            <a:spLocks noGrp="1"/>
          </p:cNvSpPr>
          <p:nvPr>
            <p:ph type="sldNum" sz="quarter" idx="12"/>
          </p:nvPr>
        </p:nvSpPr>
        <p:spPr/>
        <p:txBody>
          <a:bodyPr/>
          <a:lstStyle/>
          <a:p>
            <a:fld id="{05C04A2C-8779-476D-8E13-25AA53EA9297}" type="slidenum">
              <a:rPr lang="fr-CA" smtClean="0"/>
              <a:t>‹N°›</a:t>
            </a:fld>
            <a:endParaRPr lang="fr-CA"/>
          </a:p>
        </p:txBody>
      </p:sp>
      <p:sp>
        <p:nvSpPr>
          <p:cNvPr id="8" name="Titre 1"/>
          <p:cNvSpPr txBox="1">
            <a:spLocks/>
          </p:cNvSpPr>
          <p:nvPr userDrawn="1"/>
        </p:nvSpPr>
        <p:spPr>
          <a:xfrm>
            <a:off x="457200" y="274638"/>
            <a:ext cx="8229600"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a:solidFill>
                  <a:srgbClr val="00B050"/>
                </a:solidFill>
                <a:latin typeface="Lucida Sans" pitchFamily="34" charset="0"/>
                <a:ea typeface="+mj-ea"/>
                <a:cs typeface="+mj-cs"/>
              </a:defRPr>
            </a:lvl1pPr>
          </a:lstStyle>
          <a:p>
            <a:r>
              <a:rPr lang="fr-FR" dirty="0"/>
              <a:t>Titre (s’il y a lieu)</a:t>
            </a:r>
            <a:endParaRPr lang="fr-CA" dirty="0"/>
          </a:p>
        </p:txBody>
      </p:sp>
      <p:sp>
        <p:nvSpPr>
          <p:cNvPr id="10" name="Espace réservé pour une image  2"/>
          <p:cNvSpPr>
            <a:spLocks noGrp="1"/>
          </p:cNvSpPr>
          <p:nvPr>
            <p:ph type="pic" idx="14"/>
          </p:nvPr>
        </p:nvSpPr>
        <p:spPr>
          <a:xfrm>
            <a:off x="4644009" y="1731640"/>
            <a:ext cx="3754760" cy="3394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13" name="Espace réservé pour une image  2"/>
          <p:cNvSpPr>
            <a:spLocks noGrp="1"/>
          </p:cNvSpPr>
          <p:nvPr>
            <p:ph type="pic" idx="16"/>
          </p:nvPr>
        </p:nvSpPr>
        <p:spPr>
          <a:xfrm>
            <a:off x="457200" y="1700808"/>
            <a:ext cx="3754760" cy="3394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15" name="Espace réservé du texte 3"/>
          <p:cNvSpPr>
            <a:spLocks noGrp="1"/>
          </p:cNvSpPr>
          <p:nvPr>
            <p:ph type="body" sz="half" idx="18"/>
          </p:nvPr>
        </p:nvSpPr>
        <p:spPr>
          <a:xfrm>
            <a:off x="4644008" y="5260032"/>
            <a:ext cx="3776776"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Tree>
    <p:extLst>
      <p:ext uri="{BB962C8B-B14F-4D97-AF65-F5344CB8AC3E}">
        <p14:creationId xmlns:p14="http://schemas.microsoft.com/office/powerpoint/2010/main" val="3592239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1) avec légende">
    <p:spTree>
      <p:nvGrpSpPr>
        <p:cNvPr id="1" name=""/>
        <p:cNvGrpSpPr/>
        <p:nvPr/>
      </p:nvGrpSpPr>
      <p:grpSpPr>
        <a:xfrm>
          <a:off x="0" y="0"/>
          <a:ext cx="0" cy="0"/>
          <a:chOff x="0" y="0"/>
          <a:chExt cx="0" cy="0"/>
        </a:xfrm>
      </p:grpSpPr>
      <p:pic>
        <p:nvPicPr>
          <p:cNvPr id="12290" name="Picture 2" descr="U:\Communications\Fichiers communs\Prés. PPT et gabarits\Gabarits DID\2011\Nouveau visuel DID\DID power point JPG\Powerpoint_page tex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3"/>
          <p:cNvSpPr>
            <a:spLocks noGrp="1"/>
          </p:cNvSpPr>
          <p:nvPr>
            <p:ph type="body" sz="half" idx="2"/>
          </p:nvPr>
        </p:nvSpPr>
        <p:spPr>
          <a:xfrm>
            <a:off x="453750" y="5229200"/>
            <a:ext cx="8006681"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7" name="Espace réservé du numéro de diapositive 6"/>
          <p:cNvSpPr>
            <a:spLocks noGrp="1"/>
          </p:cNvSpPr>
          <p:nvPr>
            <p:ph type="sldNum" sz="quarter" idx="12"/>
          </p:nvPr>
        </p:nvSpPr>
        <p:spPr/>
        <p:txBody>
          <a:bodyPr/>
          <a:lstStyle/>
          <a:p>
            <a:fld id="{05C04A2C-8779-476D-8E13-25AA53EA9297}" type="slidenum">
              <a:rPr lang="fr-CA" smtClean="0"/>
              <a:t>‹N°›</a:t>
            </a:fld>
            <a:endParaRPr lang="fr-CA"/>
          </a:p>
        </p:txBody>
      </p:sp>
      <p:sp>
        <p:nvSpPr>
          <p:cNvPr id="13" name="Espace réservé pour une image  2"/>
          <p:cNvSpPr>
            <a:spLocks noGrp="1"/>
          </p:cNvSpPr>
          <p:nvPr>
            <p:ph type="pic" idx="16"/>
          </p:nvPr>
        </p:nvSpPr>
        <p:spPr>
          <a:xfrm>
            <a:off x="457200" y="548680"/>
            <a:ext cx="8003232" cy="45468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Tree>
    <p:extLst>
      <p:ext uri="{BB962C8B-B14F-4D97-AF65-F5344CB8AC3E}">
        <p14:creationId xmlns:p14="http://schemas.microsoft.com/office/powerpoint/2010/main" val="1553913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age seule">
    <p:spTree>
      <p:nvGrpSpPr>
        <p:cNvPr id="1" name=""/>
        <p:cNvGrpSpPr/>
        <p:nvPr/>
      </p:nvGrpSpPr>
      <p:grpSpPr>
        <a:xfrm>
          <a:off x="0" y="0"/>
          <a:ext cx="0" cy="0"/>
          <a:chOff x="0" y="0"/>
          <a:chExt cx="0" cy="0"/>
        </a:xfrm>
      </p:grpSpPr>
      <p:pic>
        <p:nvPicPr>
          <p:cNvPr id="12290" name="Picture 2" descr="U:\Communications\Fichiers communs\Prés. PPT et gabarits\Gabarits DID\2011\Nouveau visuel DID\DID power point JPG\Powerpoint_page tex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numéro de diapositive 6"/>
          <p:cNvSpPr>
            <a:spLocks noGrp="1"/>
          </p:cNvSpPr>
          <p:nvPr>
            <p:ph type="sldNum" sz="quarter" idx="12"/>
          </p:nvPr>
        </p:nvSpPr>
        <p:spPr/>
        <p:txBody>
          <a:bodyPr/>
          <a:lstStyle/>
          <a:p>
            <a:fld id="{05C04A2C-8779-476D-8E13-25AA53EA9297}" type="slidenum">
              <a:rPr lang="fr-CA" smtClean="0"/>
              <a:t>‹N°›</a:t>
            </a:fld>
            <a:endParaRPr lang="fr-CA"/>
          </a:p>
        </p:txBody>
      </p:sp>
      <p:sp>
        <p:nvSpPr>
          <p:cNvPr id="13" name="Espace réservé pour une image  2"/>
          <p:cNvSpPr>
            <a:spLocks noGrp="1"/>
          </p:cNvSpPr>
          <p:nvPr>
            <p:ph type="pic" idx="16"/>
          </p:nvPr>
        </p:nvSpPr>
        <p:spPr>
          <a:xfrm>
            <a:off x="457200" y="548680"/>
            <a:ext cx="8003232" cy="53285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Tree>
    <p:extLst>
      <p:ext uri="{BB962C8B-B14F-4D97-AF65-F5344CB8AC3E}">
        <p14:creationId xmlns:p14="http://schemas.microsoft.com/office/powerpoint/2010/main" val="11177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u AGRICOLE">
    <p:spTree>
      <p:nvGrpSpPr>
        <p:cNvPr id="1" name=""/>
        <p:cNvGrpSpPr/>
        <p:nvPr/>
      </p:nvGrpSpPr>
      <p:grpSpPr>
        <a:xfrm>
          <a:off x="0" y="0"/>
          <a:ext cx="0" cy="0"/>
          <a:chOff x="0" y="0"/>
          <a:chExt cx="0" cy="0"/>
        </a:xfrm>
      </p:grpSpPr>
      <p:sp>
        <p:nvSpPr>
          <p:cNvPr id="7" name="Titre 1"/>
          <p:cNvSpPr>
            <a:spLocks noGrp="1"/>
          </p:cNvSpPr>
          <p:nvPr>
            <p:ph type="title"/>
          </p:nvPr>
        </p:nvSpPr>
        <p:spPr>
          <a:xfrm>
            <a:off x="457200" y="274638"/>
            <a:ext cx="8229600" cy="1143000"/>
          </a:xfrm>
          <a:prstGeom prst="rect">
            <a:avLst/>
          </a:prstGeom>
        </p:spPr>
        <p:txBody>
          <a:bodyPr>
            <a:noAutofit/>
          </a:bodyPr>
          <a:lstStyle>
            <a:lvl1pPr algn="l">
              <a:defRPr sz="3800" b="1">
                <a:latin typeface="Arial" pitchFamily="34" charset="0"/>
                <a:cs typeface="Arial" pitchFamily="34" charset="0"/>
              </a:defRPr>
            </a:lvl1pPr>
          </a:lstStyle>
          <a:p>
            <a:r>
              <a:rPr lang="fr-FR" dirty="0"/>
              <a:t>Cliquez pour modifier le style du titre</a:t>
            </a:r>
            <a:endParaRPr lang="fr-CA" dirty="0"/>
          </a:p>
        </p:txBody>
      </p:sp>
      <p:sp>
        <p:nvSpPr>
          <p:cNvPr id="9" name="Espace réservé du contenu 2"/>
          <p:cNvSpPr>
            <a:spLocks noGrp="1"/>
          </p:cNvSpPr>
          <p:nvPr>
            <p:ph idx="1"/>
          </p:nvPr>
        </p:nvSpPr>
        <p:spPr>
          <a:xfrm>
            <a:off x="457200" y="1600200"/>
            <a:ext cx="8229600" cy="4525963"/>
          </a:xfrm>
          <a:prstGeom prst="rect">
            <a:avLst/>
          </a:prstGeo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pic>
        <p:nvPicPr>
          <p:cNvPr id="6" name="Image 5" descr="Bande HP-02-FinAgr-HR.jpg"/>
          <p:cNvPicPr>
            <a:picLocks noChangeAspect="1"/>
          </p:cNvPicPr>
          <p:nvPr userDrawn="1"/>
        </p:nvPicPr>
        <p:blipFill>
          <a:blip r:embed="rId2" cstate="print"/>
          <a:srcRect r="10596" b="-27750"/>
          <a:stretch>
            <a:fillRect/>
          </a:stretch>
        </p:blipFill>
        <p:spPr>
          <a:xfrm>
            <a:off x="446278" y="6258578"/>
            <a:ext cx="6131313" cy="342655"/>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5329" y="6191808"/>
            <a:ext cx="1923135" cy="421200"/>
          </a:xfrm>
          <a:prstGeom prst="rect">
            <a:avLst/>
          </a:prstGeom>
        </p:spPr>
      </p:pic>
    </p:spTree>
    <p:extLst>
      <p:ext uri="{BB962C8B-B14F-4D97-AF65-F5344CB8AC3E}">
        <p14:creationId xmlns:p14="http://schemas.microsoft.com/office/powerpoint/2010/main" val="187355292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de présentation ENG">
    <p:spTree>
      <p:nvGrpSpPr>
        <p:cNvPr id="1" name=""/>
        <p:cNvGrpSpPr/>
        <p:nvPr/>
      </p:nvGrpSpPr>
      <p:grpSpPr>
        <a:xfrm>
          <a:off x="0" y="0"/>
          <a:ext cx="0" cy="0"/>
          <a:chOff x="0" y="0"/>
          <a:chExt cx="0" cy="0"/>
        </a:xfrm>
      </p:grpSpPr>
      <p:pic>
        <p:nvPicPr>
          <p:cNvPr id="2050" name="Picture 2" descr="U:\Communications\Fichiers communs\Prés. PPT et gabarits\Gabarits DID\2011\Nouveau visuel DID\DID power point JPG\power point_accueil_AN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2"/>
          <p:cNvSpPr>
            <a:spLocks noGrp="1"/>
          </p:cNvSpPr>
          <p:nvPr>
            <p:ph type="body" idx="1" hasCustomPrompt="1"/>
          </p:nvPr>
        </p:nvSpPr>
        <p:spPr>
          <a:xfrm>
            <a:off x="4033663" y="836712"/>
            <a:ext cx="4642793" cy="1944216"/>
          </a:xfrm>
        </p:spPr>
        <p:txBody>
          <a:bodyPr anchor="b"/>
          <a:lstStyle>
            <a:lvl1pPr marL="0" indent="0">
              <a:buNone/>
              <a:defRPr sz="3200" baseline="0">
                <a:solidFill>
                  <a:schemeClr val="tx1">
                    <a:tint val="75000"/>
                  </a:schemeClr>
                </a:solidFill>
                <a:latin typeface="Lucida San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Titre de la présentation – ANG </a:t>
            </a:r>
          </a:p>
        </p:txBody>
      </p:sp>
      <p:sp>
        <p:nvSpPr>
          <p:cNvPr id="8" name="Espace réservé du texte 2"/>
          <p:cNvSpPr>
            <a:spLocks noGrp="1"/>
          </p:cNvSpPr>
          <p:nvPr>
            <p:ph type="body" idx="13" hasCustomPrompt="1"/>
          </p:nvPr>
        </p:nvSpPr>
        <p:spPr>
          <a:xfrm>
            <a:off x="4033663" y="2852936"/>
            <a:ext cx="4642793" cy="720080"/>
          </a:xfrm>
        </p:spPr>
        <p:txBody>
          <a:bodyPr anchor="b">
            <a:normAutofit/>
          </a:bodyPr>
          <a:lstStyle>
            <a:lvl1pPr marL="0" indent="0">
              <a:buNone/>
              <a:defRPr sz="2800" baseline="0">
                <a:solidFill>
                  <a:schemeClr val="tx1">
                    <a:tint val="75000"/>
                  </a:schemeClr>
                </a:solidFill>
                <a:latin typeface="Lucida San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Sous-titre</a:t>
            </a:r>
          </a:p>
        </p:txBody>
      </p:sp>
    </p:spTree>
    <p:extLst>
      <p:ext uri="{BB962C8B-B14F-4D97-AF65-F5344CB8AC3E}">
        <p14:creationId xmlns:p14="http://schemas.microsoft.com/office/powerpoint/2010/main" val="423276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ge de présentation ESP">
    <p:spTree>
      <p:nvGrpSpPr>
        <p:cNvPr id="1" name=""/>
        <p:cNvGrpSpPr/>
        <p:nvPr/>
      </p:nvGrpSpPr>
      <p:grpSpPr>
        <a:xfrm>
          <a:off x="0" y="0"/>
          <a:ext cx="0" cy="0"/>
          <a:chOff x="0" y="0"/>
          <a:chExt cx="0" cy="0"/>
        </a:xfrm>
      </p:grpSpPr>
      <p:pic>
        <p:nvPicPr>
          <p:cNvPr id="3074" name="Picture 2" descr="U:\Communications\Fichiers communs\Prés. PPT et gabarits\Gabarits DID\2011\Nouveau visuel DID\DID power point JPG\power point_page_accueil_ESP..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2"/>
          <p:cNvSpPr>
            <a:spLocks noGrp="1"/>
          </p:cNvSpPr>
          <p:nvPr>
            <p:ph type="body" idx="1" hasCustomPrompt="1"/>
          </p:nvPr>
        </p:nvSpPr>
        <p:spPr>
          <a:xfrm>
            <a:off x="4033663" y="836712"/>
            <a:ext cx="4642793" cy="1944216"/>
          </a:xfrm>
        </p:spPr>
        <p:txBody>
          <a:bodyPr anchor="b"/>
          <a:lstStyle>
            <a:lvl1pPr marL="0" indent="0">
              <a:buNone/>
              <a:defRPr sz="3200" baseline="0">
                <a:solidFill>
                  <a:schemeClr val="tx1">
                    <a:tint val="75000"/>
                  </a:schemeClr>
                </a:solidFill>
                <a:latin typeface="Lucida San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Titre de la présentation – ESP</a:t>
            </a:r>
          </a:p>
        </p:txBody>
      </p:sp>
      <p:sp>
        <p:nvSpPr>
          <p:cNvPr id="8" name="Espace réservé du texte 2"/>
          <p:cNvSpPr>
            <a:spLocks noGrp="1"/>
          </p:cNvSpPr>
          <p:nvPr>
            <p:ph type="body" idx="13" hasCustomPrompt="1"/>
          </p:nvPr>
        </p:nvSpPr>
        <p:spPr>
          <a:xfrm>
            <a:off x="4033663" y="2852936"/>
            <a:ext cx="4642793" cy="720080"/>
          </a:xfrm>
        </p:spPr>
        <p:txBody>
          <a:bodyPr anchor="b">
            <a:normAutofit/>
          </a:bodyPr>
          <a:lstStyle>
            <a:lvl1pPr marL="0" indent="0">
              <a:buNone/>
              <a:defRPr sz="2800" baseline="0">
                <a:solidFill>
                  <a:schemeClr val="tx1">
                    <a:tint val="75000"/>
                  </a:schemeClr>
                </a:solidFill>
                <a:latin typeface="Lucida San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Sous-titre</a:t>
            </a:r>
          </a:p>
        </p:txBody>
      </p:sp>
    </p:spTree>
    <p:extLst>
      <p:ext uri="{BB962C8B-B14F-4D97-AF65-F5344CB8AC3E}">
        <p14:creationId xmlns:p14="http://schemas.microsoft.com/office/powerpoint/2010/main" val="383683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6146" name="Picture 2" descr="U:\Communications\Fichiers communs\Prés. PPT et gabarits\Gabarits DID\2011\Nouveau visuel DID\DID power point JPG\Powerpoint_page sec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hasCustomPrompt="1"/>
          </p:nvPr>
        </p:nvSpPr>
        <p:spPr>
          <a:xfrm>
            <a:off x="4139952" y="620689"/>
            <a:ext cx="4318248" cy="2232247"/>
          </a:xfrm>
        </p:spPr>
        <p:txBody>
          <a:bodyPr anchor="b"/>
          <a:lstStyle>
            <a:lvl1pPr>
              <a:defRPr baseline="0">
                <a:solidFill>
                  <a:schemeClr val="tx1"/>
                </a:solidFill>
                <a:latin typeface="Lucida Sans" pitchFamily="34" charset="0"/>
              </a:defRPr>
            </a:lvl1pPr>
          </a:lstStyle>
          <a:p>
            <a:r>
              <a:rPr lang="fr-FR" dirty="0"/>
              <a:t>Titre de section</a:t>
            </a:r>
            <a:endParaRPr lang="fr-CA" dirty="0"/>
          </a:p>
        </p:txBody>
      </p:sp>
    </p:spTree>
    <p:extLst>
      <p:ext uri="{BB962C8B-B14F-4D97-AF65-F5344CB8AC3E}">
        <p14:creationId xmlns:p14="http://schemas.microsoft.com/office/powerpoint/2010/main" val="223857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pic>
        <p:nvPicPr>
          <p:cNvPr id="4098" name="Picture 2" descr="U:\Communications\Fichiers communs\Prés. PPT et gabarits\Gabarits DID\2011\Nouveau visuel DID\DID power point JPG\Powerpoint_page tex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hasCustomPrompt="1"/>
          </p:nvPr>
        </p:nvSpPr>
        <p:spPr/>
        <p:txBody>
          <a:bodyPr anchor="b"/>
          <a:lstStyle>
            <a:lvl1pPr>
              <a:defRPr>
                <a:solidFill>
                  <a:srgbClr val="00B050"/>
                </a:solidFill>
                <a:latin typeface="Lucida Sans" pitchFamily="34" charset="0"/>
              </a:defRPr>
            </a:lvl1pPr>
          </a:lstStyle>
          <a:p>
            <a:r>
              <a:rPr lang="fr-FR" dirty="0"/>
              <a:t>Titre de la planche</a:t>
            </a:r>
            <a:endParaRPr lang="fr-CA" dirty="0"/>
          </a:p>
        </p:txBody>
      </p:sp>
      <p:sp>
        <p:nvSpPr>
          <p:cNvPr id="3" name="Espace réservé du contenu 2"/>
          <p:cNvSpPr>
            <a:spLocks noGrp="1"/>
          </p:cNvSpPr>
          <p:nvPr>
            <p:ph idx="1" hasCustomPrompt="1"/>
          </p:nvPr>
        </p:nvSpPr>
        <p:spPr>
          <a:xfrm>
            <a:off x="457200" y="1600200"/>
            <a:ext cx="8229600" cy="4421087"/>
          </a:xfrm>
        </p:spPr>
        <p:txBody>
          <a:bodyPr/>
          <a:lstStyle>
            <a:lvl1pPr>
              <a:defRPr/>
            </a:lvl1pPr>
          </a:lstStyle>
          <a:p>
            <a:pPr lvl="0"/>
            <a:r>
              <a:rPr lang="fr-FR" dirty="0"/>
              <a:t>Texte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6" name="Espace réservé du numéro de diapositive 5"/>
          <p:cNvSpPr>
            <a:spLocks noGrp="1"/>
          </p:cNvSpPr>
          <p:nvPr>
            <p:ph type="sldNum" sz="quarter" idx="12"/>
          </p:nvPr>
        </p:nvSpPr>
        <p:spPr/>
        <p:txBody>
          <a:bodyPr/>
          <a:lstStyle/>
          <a:p>
            <a:fld id="{05C04A2C-8779-476D-8E13-25AA53EA9297}" type="slidenum">
              <a:rPr lang="fr-CA" smtClean="0"/>
              <a:t>‹N°›</a:t>
            </a:fld>
            <a:endParaRPr lang="fr-CA"/>
          </a:p>
        </p:txBody>
      </p:sp>
    </p:spTree>
    <p:extLst>
      <p:ext uri="{BB962C8B-B14F-4D97-AF65-F5344CB8AC3E}">
        <p14:creationId xmlns:p14="http://schemas.microsoft.com/office/powerpoint/2010/main" val="204400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pic>
        <p:nvPicPr>
          <p:cNvPr id="9218" name="Picture 2" descr="U:\Communications\Fichiers communs\Prés. PPT et gabarits\Gabarits DID\2011\Nouveau visuel DID\DID power point JPG\Powerpoint_page tex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hasCustomPrompt="1"/>
          </p:nvPr>
        </p:nvSpPr>
        <p:spPr/>
        <p:txBody>
          <a:bodyPr anchor="b"/>
          <a:lstStyle>
            <a:lvl1pPr>
              <a:defRPr/>
            </a:lvl1pPr>
          </a:lstStyle>
          <a:p>
            <a:r>
              <a:rPr lang="fr-FR" dirty="0"/>
              <a:t>Titre de la planche</a:t>
            </a:r>
            <a:endParaRPr lang="fr-CA" dirty="0"/>
          </a:p>
        </p:txBody>
      </p:sp>
      <p:sp>
        <p:nvSpPr>
          <p:cNvPr id="3" name="Espace réservé du contenu 2"/>
          <p:cNvSpPr>
            <a:spLocks noGrp="1"/>
          </p:cNvSpPr>
          <p:nvPr>
            <p:ph sz="half" idx="1" hasCustomPrompt="1"/>
          </p:nvPr>
        </p:nvSpPr>
        <p:spPr>
          <a:xfrm>
            <a:off x="457200" y="1600201"/>
            <a:ext cx="4038600" cy="44543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Texte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u contenu 3"/>
          <p:cNvSpPr>
            <a:spLocks noGrp="1"/>
          </p:cNvSpPr>
          <p:nvPr>
            <p:ph sz="half" idx="2" hasCustomPrompt="1"/>
          </p:nvPr>
        </p:nvSpPr>
        <p:spPr>
          <a:xfrm>
            <a:off x="4648200" y="1600201"/>
            <a:ext cx="4038600" cy="44543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Texte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7" name="Espace réservé du numéro de diapositive 6"/>
          <p:cNvSpPr>
            <a:spLocks noGrp="1"/>
          </p:cNvSpPr>
          <p:nvPr>
            <p:ph type="sldNum" sz="quarter" idx="12"/>
          </p:nvPr>
        </p:nvSpPr>
        <p:spPr/>
        <p:txBody>
          <a:bodyPr/>
          <a:lstStyle/>
          <a:p>
            <a:fld id="{05C04A2C-8779-476D-8E13-25AA53EA9297}" type="slidenum">
              <a:rPr lang="fr-CA" smtClean="0"/>
              <a:t>‹N°›</a:t>
            </a:fld>
            <a:endParaRPr lang="fr-CA"/>
          </a:p>
        </p:txBody>
      </p:sp>
    </p:spTree>
    <p:extLst>
      <p:ext uri="{BB962C8B-B14F-4D97-AF65-F5344CB8AC3E}">
        <p14:creationId xmlns:p14="http://schemas.microsoft.com/office/powerpoint/2010/main" val="365431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pic>
        <p:nvPicPr>
          <p:cNvPr id="8194" name="Picture 2" descr="U:\Communications\Fichiers communs\Prés. PPT et gabarits\Gabarits DID\2011\Nouveau visuel DID\DID power point JPG\Powerpoint_page tex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hasCustomPrompt="1"/>
          </p:nvPr>
        </p:nvSpPr>
        <p:spPr/>
        <p:txBody>
          <a:bodyPr anchor="b"/>
          <a:lstStyle>
            <a:lvl1pPr>
              <a:defRPr/>
            </a:lvl1pPr>
          </a:lstStyle>
          <a:p>
            <a:r>
              <a:rPr lang="fr-FR" dirty="0"/>
              <a:t>Titre de la planche</a:t>
            </a:r>
            <a:endParaRPr lang="fr-CA" dirty="0"/>
          </a:p>
        </p:txBody>
      </p:sp>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457200" y="2174875"/>
            <a:ext cx="4040188" cy="384641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4645025" y="2174875"/>
            <a:ext cx="4041775" cy="384641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160061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pic>
        <p:nvPicPr>
          <p:cNvPr id="7170" name="Picture 2" descr="U:\Communications\Fichiers communs\Prés. PPT et gabarits\Gabarits DID\2011\Nouveau visuel DID\DID power point JPG\Powerpoint_page tex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hasCustomPrompt="1"/>
          </p:nvPr>
        </p:nvSpPr>
        <p:spPr/>
        <p:txBody>
          <a:bodyPr anchor="b"/>
          <a:lstStyle>
            <a:lvl1pPr>
              <a:defRPr/>
            </a:lvl1pPr>
          </a:lstStyle>
          <a:p>
            <a:r>
              <a:rPr lang="fr-FR" dirty="0"/>
              <a:t>Titre de la planche</a:t>
            </a:r>
            <a:endParaRPr lang="fr-CA" dirty="0"/>
          </a:p>
        </p:txBody>
      </p:sp>
      <p:sp>
        <p:nvSpPr>
          <p:cNvPr id="5" name="Espace réservé du numéro de diapositive 4"/>
          <p:cNvSpPr>
            <a:spLocks noGrp="1"/>
          </p:cNvSpPr>
          <p:nvPr>
            <p:ph type="sldNum" sz="quarter" idx="12"/>
          </p:nvPr>
        </p:nvSpPr>
        <p:spPr/>
        <p:txBody>
          <a:bodyPr/>
          <a:lstStyle/>
          <a:p>
            <a:fld id="{05C04A2C-8779-476D-8E13-25AA53EA9297}" type="slidenum">
              <a:rPr lang="fr-CA" smtClean="0"/>
              <a:t>‹N°›</a:t>
            </a:fld>
            <a:endParaRPr lang="fr-CA"/>
          </a:p>
        </p:txBody>
      </p:sp>
    </p:spTree>
    <p:extLst>
      <p:ext uri="{BB962C8B-B14F-4D97-AF65-F5344CB8AC3E}">
        <p14:creationId xmlns:p14="http://schemas.microsoft.com/office/powerpoint/2010/main" val="82358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pic>
        <p:nvPicPr>
          <p:cNvPr id="10242" name="Picture 2" descr="U:\Communications\Fichiers communs\Prés. PPT et gabarits\Gabarits DID\2011\Nouveau visuel DID\DID power point JPG\Powerpoint_page tex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05C04A2C-8779-476D-8E13-25AA53EA9297}" type="slidenum">
              <a:rPr lang="fr-CA" smtClean="0"/>
              <a:t>‹N°›</a:t>
            </a:fld>
            <a:endParaRPr lang="fr-CA"/>
          </a:p>
        </p:txBody>
      </p:sp>
    </p:spTree>
    <p:extLst>
      <p:ext uri="{BB962C8B-B14F-4D97-AF65-F5344CB8AC3E}">
        <p14:creationId xmlns:p14="http://schemas.microsoft.com/office/powerpoint/2010/main" val="239762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04A2C-8779-476D-8E13-25AA53EA9297}" type="slidenum">
              <a:rPr lang="fr-CA" smtClean="0"/>
              <a:t>‹N°›</a:t>
            </a:fld>
            <a:endParaRPr lang="fr-CA"/>
          </a:p>
        </p:txBody>
      </p:sp>
    </p:spTree>
    <p:extLst>
      <p:ext uri="{BB962C8B-B14F-4D97-AF65-F5344CB8AC3E}">
        <p14:creationId xmlns:p14="http://schemas.microsoft.com/office/powerpoint/2010/main" val="204127652"/>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61" r:id="rId3"/>
    <p:sldLayoutId id="2147483649" r:id="rId4"/>
    <p:sldLayoutId id="2147483650" r:id="rId5"/>
    <p:sldLayoutId id="2147483652" r:id="rId6"/>
    <p:sldLayoutId id="2147483653" r:id="rId7"/>
    <p:sldLayoutId id="2147483654" r:id="rId8"/>
    <p:sldLayoutId id="2147483655" r:id="rId9"/>
    <p:sldLayoutId id="2147483656" r:id="rId10"/>
    <p:sldLayoutId id="2147483662" r:id="rId11"/>
    <p:sldLayoutId id="2147483663" r:id="rId12"/>
    <p:sldLayoutId id="2147483664" r:id="rId13"/>
    <p:sldLayoutId id="2147483665" r:id="rId14"/>
    <p:sldLayoutId id="2147483666" r:id="rId15"/>
  </p:sldLayoutIdLst>
  <p:txStyles>
    <p:titleStyle>
      <a:lvl1pPr algn="l" defTabSz="914400" rtl="0" eaLnBrk="1" latinLnBrk="0" hangingPunct="1">
        <a:spcBef>
          <a:spcPct val="0"/>
        </a:spcBef>
        <a:buNone/>
        <a:defRPr sz="3600" kern="1200">
          <a:solidFill>
            <a:srgbClr val="00B050"/>
          </a:solidFill>
          <a:latin typeface="Lucida San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Lucida Sans"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Lucida Sans"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Lucida Sans"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Lucida Sans"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Lucida 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56.png"/><Relationship Id="rId4" Type="http://schemas.openxmlformats.org/officeDocument/2006/relationships/image" Target="../media/image55.emf"/></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59.png"/><Relationship Id="rId4" Type="http://schemas.openxmlformats.org/officeDocument/2006/relationships/image" Target="../media/image5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18" Type="http://schemas.openxmlformats.org/officeDocument/2006/relationships/image" Target="../media/image41.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39.wmf"/><Relationship Id="rId1" Type="http://schemas.openxmlformats.org/officeDocument/2006/relationships/slideLayout" Target="../slideLayouts/slideLayout9.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png"/><Relationship Id="rId10" Type="http://schemas.openxmlformats.org/officeDocument/2006/relationships/image" Target="../media/image33.jpeg"/><Relationship Id="rId19" Type="http://schemas.openxmlformats.org/officeDocument/2006/relationships/image" Target="../media/image42.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slideLayout" Target="../slideLayouts/slideLayout15.xml"/><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wmf"/><Relationship Id="rId9" Type="http://schemas.openxmlformats.org/officeDocument/2006/relationships/image" Target="../media/image50.wmf"/></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a:t>Quelques expériences et apprentissage…</a:t>
            </a:r>
          </a:p>
          <a:p>
            <a:endParaRPr lang="fr-FR" dirty="0"/>
          </a:p>
        </p:txBody>
      </p:sp>
      <p:sp>
        <p:nvSpPr>
          <p:cNvPr id="3" name="Espace réservé du texte 2"/>
          <p:cNvSpPr>
            <a:spLocks noGrp="1"/>
          </p:cNvSpPr>
          <p:nvPr>
            <p:ph type="body" idx="13"/>
          </p:nvPr>
        </p:nvSpPr>
        <p:spPr/>
        <p:txBody>
          <a:bodyPr>
            <a:normAutofit fontScale="85000" lnSpcReduction="20000"/>
          </a:bodyPr>
          <a:lstStyle/>
          <a:p>
            <a:r>
              <a:rPr lang="fr-FR" dirty="0"/>
              <a:t>Rencontre avec le Groupe de réflexion sur l’Afrique</a:t>
            </a:r>
          </a:p>
        </p:txBody>
      </p:sp>
    </p:spTree>
    <p:extLst>
      <p:ext uri="{BB962C8B-B14F-4D97-AF65-F5344CB8AC3E}">
        <p14:creationId xmlns:p14="http://schemas.microsoft.com/office/powerpoint/2010/main" val="3604980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nvPr>
        </p:nvGraphicFramePr>
        <p:xfrm>
          <a:off x="107504" y="-9096"/>
          <a:ext cx="8928992" cy="1440158"/>
        </p:xfrm>
        <a:graphic>
          <a:graphicData uri="http://schemas.openxmlformats.org/drawingml/2006/table">
            <a:tbl>
              <a:tblPr firstRow="1" bandRow="1">
                <a:tableStyleId>{5C22544A-7EE6-4342-B048-85BDC9FD1C3A}</a:tableStyleId>
              </a:tblPr>
              <a:tblGrid>
                <a:gridCol w="8928992">
                  <a:extLst>
                    <a:ext uri="{9D8B030D-6E8A-4147-A177-3AD203B41FA5}">
                      <a16:colId xmlns:a16="http://schemas.microsoft.com/office/drawing/2014/main" val="20000"/>
                    </a:ext>
                  </a:extLst>
                </a:gridCol>
              </a:tblGrid>
              <a:tr h="5317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000" b="1" noProof="0" dirty="0">
                          <a:solidFill>
                            <a:schemeClr val="tx1">
                              <a:lumMod val="75000"/>
                              <a:lumOff val="25000"/>
                            </a:schemeClr>
                          </a:solidFill>
                          <a:latin typeface="Arial" panose="020B0604020202020204" pitchFamily="34" charset="0"/>
                          <a:ea typeface="Geneva"/>
                          <a:cs typeface="Arial" panose="020B0604020202020204" pitchFamily="34" charset="0"/>
                          <a:sym typeface="Gotham-Medium" pitchFamily="88" charset="0"/>
                        </a:rPr>
                        <a:t>DÉVELOPPEMENT</a:t>
                      </a:r>
                      <a:r>
                        <a:rPr lang="es-CL" sz="2000" b="1" baseline="0" noProof="0" dirty="0">
                          <a:solidFill>
                            <a:schemeClr val="tx1">
                              <a:lumMod val="75000"/>
                              <a:lumOff val="25000"/>
                            </a:schemeClr>
                          </a:solidFill>
                          <a:latin typeface="Arial" panose="020B0604020202020204" pitchFamily="34" charset="0"/>
                          <a:ea typeface="Geneva"/>
                          <a:cs typeface="Arial" panose="020B0604020202020204" pitchFamily="34" charset="0"/>
                          <a:sym typeface="Gotham-Medium" pitchFamily="88" charset="0"/>
                        </a:rPr>
                        <a:t> INTERNATIONAL DESJARDINS EN RÉSUMÉ</a:t>
                      </a:r>
                      <a:endParaRPr lang="es-CL" sz="2000" b="1" noProof="0" dirty="0">
                        <a:solidFill>
                          <a:schemeClr val="tx1">
                            <a:lumMod val="75000"/>
                            <a:lumOff val="25000"/>
                          </a:schemeClr>
                        </a:solidFill>
                        <a:latin typeface="Arial" panose="020B0604020202020204" pitchFamily="34" charset="0"/>
                        <a:ea typeface="Geneva"/>
                        <a:cs typeface="Arial" panose="020B0604020202020204" pitchFamily="34" charset="0"/>
                        <a:sym typeface="Gotham-Medium" pitchFamily="8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2292">
                <a:tc>
                  <a:txBody>
                    <a:bodyPr/>
                    <a:lstStyle/>
                    <a:p>
                      <a:pPr algn="ctr"/>
                      <a:r>
                        <a:rPr lang="fr-CA"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Des partenariats actifs dans une trentaine de pays sur quatre continents. Volume actuel de projets de 30 M $/an.</a:t>
                      </a:r>
                    </a:p>
                    <a:p>
                      <a:pPr algn="ctr"/>
                      <a:r>
                        <a:rPr lang="fr-CA"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Une centaine d’employés, dont 25 en poste à l’étranger, et plus de 500 employés dans les CFE opérés par DID</a:t>
                      </a:r>
                      <a:r>
                        <a:rPr lang="es-CL"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a:t>
                      </a:r>
                      <a:endParaRPr lang="es-CL" sz="1050" i="1" noProof="0" dirty="0">
                        <a:solidFill>
                          <a:schemeClr val="tx1">
                            <a:lumMod val="75000"/>
                            <a:lumOff val="25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6091">
                <a:tc>
                  <a:txBody>
                    <a:bodyPr/>
                    <a:lstStyle/>
                    <a:p>
                      <a:pPr algn="ctr"/>
                      <a:r>
                        <a:rPr lang="fr-CA" sz="1400" b="1" cap="all" baseline="0" noProof="0" dirty="0">
                          <a:latin typeface="Arial" panose="020B0604020202020204" pitchFamily="34" charset="0"/>
                          <a:cs typeface="Arial" panose="020B0604020202020204" pitchFamily="34" charset="0"/>
                        </a:rPr>
                        <a:t>Trois leviers pour améliorer l’accès aux services financiers </a:t>
                      </a:r>
                    </a:p>
                  </a:txBody>
                  <a:tcPr anchor="b">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12" name="Tableau 11"/>
          <p:cNvGraphicFramePr>
            <a:graphicFrameLocks noGrp="1"/>
          </p:cNvGraphicFramePr>
          <p:nvPr>
            <p:extLst/>
          </p:nvPr>
        </p:nvGraphicFramePr>
        <p:xfrm>
          <a:off x="107504" y="1529367"/>
          <a:ext cx="2880321" cy="4989565"/>
        </p:xfrm>
        <a:graphic>
          <a:graphicData uri="http://schemas.openxmlformats.org/drawingml/2006/table">
            <a:tbl>
              <a:tblPr firstRow="1" bandRow="1">
                <a:tableStyleId>{5C22544A-7EE6-4342-B048-85BDC9FD1C3A}</a:tableStyleId>
              </a:tblPr>
              <a:tblGrid>
                <a:gridCol w="216025">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510129">
                <a:tc gridSpan="2">
                  <a:txBody>
                    <a:bodyPr/>
                    <a:lstStyle/>
                    <a:p>
                      <a:pPr marL="0" algn="ctr" defTabSz="914400" rtl="0" eaLnBrk="1" latinLnBrk="0" hangingPunct="1"/>
                      <a:r>
                        <a:rPr lang="fr-CA" sz="1200" b="1" kern="1200" noProof="0" dirty="0">
                          <a:solidFill>
                            <a:srgbClr val="2DA06A"/>
                          </a:solidFill>
                          <a:latin typeface="Arial" panose="020B0604020202020204" pitchFamily="34" charset="0"/>
                          <a:ea typeface="+mn-ea"/>
                          <a:cs typeface="Arial" panose="020B0604020202020204" pitchFamily="34" charset="0"/>
                        </a:rPr>
                        <a:t>EXPERTISE-CONSEIL</a:t>
                      </a:r>
                    </a:p>
                    <a:p>
                      <a:pPr marL="0" algn="ctr" defTabSz="914400" rtl="0" eaLnBrk="1" latinLnBrk="0" hangingPunct="1"/>
                      <a:r>
                        <a:rPr lang="fr-CA"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Depuis 1970</a:t>
                      </a:r>
                    </a:p>
                  </a:txBody>
                  <a:tcPr marB="0">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fr-CA" sz="1200" b="0" dirty="0">
                        <a:solidFill>
                          <a:schemeClr val="tx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7922">
                <a:tc>
                  <a:txBody>
                    <a:bodyPr/>
                    <a:lstStyle/>
                    <a:p>
                      <a:r>
                        <a:rPr lang="fr-CA" sz="1200" dirty="0">
                          <a:latin typeface="Franklin Gothic Book" panose="020B0503020102020204" pitchFamily="34" charset="0"/>
                          <a:sym typeface="Wingdings"/>
                        </a:rPr>
                        <a:t></a:t>
                      </a:r>
                      <a:endParaRPr lang="fr-CA" sz="1200" dirty="0">
                        <a:latin typeface="Franklin Gothic Book" panose="020B0503020102020204" pitchFamily="34" charset="0"/>
                      </a:endParaRPr>
                    </a:p>
                  </a:txBody>
                  <a:tcPr marB="0" anchor="ctr">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fr-CA" sz="1000" b="0" i="0" u="none" strike="noStrike" kern="1200" baseline="0" dirty="0">
                          <a:solidFill>
                            <a:schemeClr val="tx1">
                              <a:lumMod val="75000"/>
                              <a:lumOff val="25000"/>
                            </a:schemeClr>
                          </a:solidFill>
                          <a:latin typeface="Franklin Gothic Book" panose="020B0503020102020204"/>
                          <a:ea typeface="+mn-ea"/>
                          <a:cs typeface="+mn-cs"/>
                        </a:rPr>
                        <a:t>Plus de 500 mandats de courte et de longue durée dans 60 pays différents</a:t>
                      </a:r>
                    </a:p>
                  </a:txBody>
                  <a:tcPr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48423">
                <a:tc>
                  <a:txBody>
                    <a:bodyPr/>
                    <a:lstStyle/>
                    <a:p>
                      <a:endParaRPr lang="fr-CA" sz="1200" dirty="0">
                        <a:latin typeface="Franklin Gothic Book" panose="020B0503020102020204" pitchFamily="34" charset="0"/>
                        <a:sym typeface="Wingdings"/>
                      </a:endParaRPr>
                    </a:p>
                    <a:p>
                      <a:endParaRPr lang="fr-CA" sz="1200" dirty="0">
                        <a:latin typeface="Franklin Gothic Book" panose="020B0503020102020204" pitchFamily="34" charset="0"/>
                        <a:sym typeface="Wingdings"/>
                      </a:endParaRPr>
                    </a:p>
                    <a:p>
                      <a:r>
                        <a:rPr lang="fr-CA" sz="1200" dirty="0">
                          <a:latin typeface="Franklin Gothic Book" panose="020B0503020102020204" pitchFamily="34" charset="0"/>
                          <a:sym typeface="Wingdings"/>
                        </a:rPr>
                        <a:t></a:t>
                      </a:r>
                      <a:endParaRPr lang="fr-CA" sz="1200" dirty="0">
                        <a:latin typeface="Franklin Gothic Book" panose="020B0503020102020204" pitchFamily="34" charset="0"/>
                      </a:endParaRPr>
                    </a:p>
                  </a:txBody>
                  <a:tcPr marB="0">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fr-CA" sz="1000" noProof="0" dirty="0">
                        <a:solidFill>
                          <a:schemeClr val="tx1">
                            <a:lumMod val="75000"/>
                            <a:lumOff val="25000"/>
                          </a:schemeClr>
                        </a:solidFill>
                        <a:latin typeface="Franklin Gothic Book" panose="020B0503020102020204"/>
                      </a:endParaRPr>
                    </a:p>
                    <a:p>
                      <a:endParaRPr lang="fr-CA" sz="1000" b="0" i="0" kern="1200" dirty="0">
                        <a:solidFill>
                          <a:schemeClr val="dk1"/>
                        </a:solidFill>
                        <a:effectLst/>
                        <a:latin typeface="Franklin Gothic Book" panose="020B0503020102020204"/>
                        <a:ea typeface="+mn-ea"/>
                        <a:cs typeface="+mn-cs"/>
                      </a:endParaRPr>
                    </a:p>
                    <a:p>
                      <a:r>
                        <a:rPr lang="fr-CA" sz="1000" b="0" i="0" kern="1200" dirty="0">
                          <a:solidFill>
                            <a:schemeClr val="tx1">
                              <a:lumMod val="75000"/>
                              <a:lumOff val="25000"/>
                            </a:schemeClr>
                          </a:solidFill>
                          <a:effectLst/>
                          <a:latin typeface="Franklin Gothic Book" panose="020B0503020102020204"/>
                          <a:ea typeface="+mn-ea"/>
                          <a:cs typeface="+mn-cs"/>
                        </a:rPr>
                        <a:t>Une gamme complète de </a:t>
                      </a:r>
                      <a:r>
                        <a:rPr lang="fr-CA" sz="1000" b="1" i="0" kern="1200" dirty="0">
                          <a:solidFill>
                            <a:schemeClr val="tx1">
                              <a:lumMod val="75000"/>
                              <a:lumOff val="25000"/>
                            </a:schemeClr>
                          </a:solidFill>
                          <a:effectLst/>
                          <a:latin typeface="Franklin Gothic Book" panose="020B0503020102020204"/>
                          <a:ea typeface="+mn-ea"/>
                          <a:cs typeface="+mn-cs"/>
                        </a:rPr>
                        <a:t>solutions spécialisées </a:t>
                      </a:r>
                      <a:r>
                        <a:rPr lang="fr-CA" sz="1000" b="0" i="0" kern="1200" dirty="0">
                          <a:solidFill>
                            <a:schemeClr val="tx1">
                              <a:lumMod val="75000"/>
                              <a:lumOff val="25000"/>
                            </a:schemeClr>
                          </a:solidFill>
                          <a:effectLst/>
                          <a:latin typeface="Franklin Gothic Book" panose="020B0503020102020204"/>
                          <a:ea typeface="+mn-ea"/>
                          <a:cs typeface="+mn-cs"/>
                        </a:rPr>
                        <a:t>pour soutenir la professionnalisation et la croissance des institutions  financières, ou l’ensemble du secteur de la finance inclusive, dans les pays en développement : épargne, technologies, formation en entreprise,  supervision et encadrement légal, gouvernance, services financiers agricoles et aux entrepreneurs, financement de l’habitat, etc.</a:t>
                      </a:r>
                      <a:endParaRPr lang="fr-CA" sz="1000" dirty="0">
                        <a:solidFill>
                          <a:schemeClr val="tx1">
                            <a:lumMod val="75000"/>
                            <a:lumOff val="25000"/>
                          </a:schemeClr>
                        </a:solidFill>
                        <a:latin typeface="Franklin Gothic Book" panose="020B0503020102020204"/>
                      </a:endParaRPr>
                    </a:p>
                  </a:txBody>
                  <a:tcPr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05816">
                <a:tc>
                  <a:txBody>
                    <a:bodyPr/>
                    <a:lstStyle/>
                    <a:p>
                      <a:r>
                        <a:rPr lang="fr-CA" sz="1200" dirty="0">
                          <a:latin typeface="Franklin Gothic Book" panose="020B0503020102020204" pitchFamily="34" charset="0"/>
                          <a:sym typeface="Wingdings"/>
                        </a:rPr>
                        <a:t></a:t>
                      </a:r>
                      <a:endParaRPr lang="fr-CA" sz="1200" dirty="0">
                        <a:latin typeface="Franklin Gothic Book" panose="020B0503020102020204" pitchFamily="34" charset="0"/>
                      </a:endParaRPr>
                    </a:p>
                  </a:txBody>
                  <a:tcPr marB="0" anchor="ctr">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spcAft>
                          <a:spcPts val="300"/>
                        </a:spcAft>
                      </a:pPr>
                      <a:r>
                        <a:rPr lang="fr-CA" sz="1000" noProof="0" dirty="0">
                          <a:solidFill>
                            <a:schemeClr val="tx1">
                              <a:lumMod val="75000"/>
                              <a:lumOff val="25000"/>
                            </a:schemeClr>
                          </a:solidFill>
                          <a:latin typeface="Franklin Gothic Book" panose="020B0503020102020204"/>
                        </a:rPr>
                        <a:t>               </a:t>
                      </a:r>
                      <a:r>
                        <a:rPr lang="fr-CA" sz="1000" dirty="0">
                          <a:solidFill>
                            <a:schemeClr val="tx1">
                              <a:lumMod val="75000"/>
                              <a:lumOff val="25000"/>
                            </a:schemeClr>
                          </a:solidFill>
                          <a:latin typeface="Franklin Gothic Book" panose="020B0503020102020204"/>
                        </a:rPr>
                        <a:t>: </a:t>
                      </a:r>
                      <a:r>
                        <a:rPr lang="fr-CA" sz="1000" b="0" i="0" u="none" strike="noStrike" kern="1200" baseline="0" dirty="0">
                          <a:solidFill>
                            <a:schemeClr val="tx1">
                              <a:lumMod val="75000"/>
                              <a:lumOff val="25000"/>
                            </a:schemeClr>
                          </a:solidFill>
                          <a:latin typeface="Franklin Gothic Book" panose="020B0503020102020204"/>
                          <a:ea typeface="+mn-ea"/>
                          <a:cs typeface="+mn-cs"/>
                        </a:rPr>
                        <a:t>Un réseau de 26 partenaires incluant une vingtaine de grands réseaux coopératifs</a:t>
                      </a:r>
                    </a:p>
                  </a:txBody>
                  <a:tcPr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6417">
                <a:tc>
                  <a:txBody>
                    <a:bodyPr/>
                    <a:lstStyle/>
                    <a:p>
                      <a:endParaRPr lang="fr-CA" sz="1200" dirty="0">
                        <a:latin typeface="Franklin Gothic Book" panose="020B0503020102020204" pitchFamily="34" charset="0"/>
                      </a:endParaRPr>
                    </a:p>
                  </a:txBody>
                  <a:tcPr marB="0">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712788" algn="l" defTabSz="914400" rtl="0" eaLnBrk="1" fontAlgn="auto" latinLnBrk="0" hangingPunct="1">
                        <a:lnSpc>
                          <a:spcPct val="100000"/>
                        </a:lnSpc>
                        <a:spcBef>
                          <a:spcPts val="0"/>
                        </a:spcBef>
                        <a:spcAft>
                          <a:spcPts val="0"/>
                        </a:spcAft>
                        <a:buClrTx/>
                        <a:buSzTx/>
                        <a:buFontTx/>
                        <a:buNone/>
                        <a:tabLst/>
                        <a:defRPr/>
                      </a:pPr>
                      <a:r>
                        <a:rPr lang="fr-CA" sz="1000" i="1" noProof="0" dirty="0">
                          <a:solidFill>
                            <a:schemeClr val="tx1">
                              <a:lumMod val="75000"/>
                              <a:lumOff val="25000"/>
                            </a:schemeClr>
                          </a:solidFill>
                          <a:latin typeface="Franklin Gothic Book" panose="020B0503020102020204"/>
                        </a:rPr>
                        <a:t>Depuis 2014</a:t>
                      </a:r>
                    </a:p>
                  </a:txBody>
                  <a:tcPr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8686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200" dirty="0">
                        <a:latin typeface="Franklin Gothic Book" panose="020B0503020102020204" pitchFamily="34" charset="0"/>
                        <a:sym typeface="Wingding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a:latin typeface="Franklin Gothic Book" panose="020B0503020102020204" pitchFamily="34" charset="0"/>
                          <a:sym typeface="Wingdings"/>
                        </a:rPr>
                        <a:t></a:t>
                      </a:r>
                      <a:endParaRPr lang="fr-CA" sz="1200" dirty="0">
                        <a:latin typeface="Franklin Gothic Book" panose="020B0503020102020204" pitchFamily="34" charset="0"/>
                      </a:endParaRPr>
                    </a:p>
                    <a:p>
                      <a:endParaRPr lang="fr-CA" sz="1200" dirty="0">
                        <a:latin typeface="Franklin Gothic Book" panose="020B0503020102020204" pitchFamily="34" charset="0"/>
                      </a:endParaRPr>
                    </a:p>
                  </a:txBody>
                  <a:tcPr marB="0">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73050" marR="0" indent="0" algn="l" defTabSz="914400" rtl="0" eaLnBrk="1" fontAlgn="auto" latinLnBrk="0" hangingPunct="1">
                        <a:lnSpc>
                          <a:spcPct val="100000"/>
                        </a:lnSpc>
                        <a:spcBef>
                          <a:spcPts val="0"/>
                        </a:spcBef>
                        <a:spcAft>
                          <a:spcPts val="0"/>
                        </a:spcAft>
                        <a:buClrTx/>
                        <a:buSzTx/>
                        <a:buFontTx/>
                        <a:buNone/>
                        <a:tabLst/>
                        <a:defRPr/>
                      </a:pPr>
                      <a:r>
                        <a:rPr lang="fr-CA" sz="1000" b="0" i="0" u="none" strike="noStrike" kern="1200" baseline="0" dirty="0">
                          <a:solidFill>
                            <a:schemeClr val="tx1">
                              <a:lumMod val="75000"/>
                              <a:lumOff val="25000"/>
                            </a:schemeClr>
                          </a:solidFill>
                          <a:latin typeface="Franklin Gothic Book" panose="020B0503020102020204"/>
                          <a:ea typeface="+mn-ea"/>
                          <a:cs typeface="+mn-cs"/>
                          <a:sym typeface="Wingdings"/>
                        </a:rPr>
                        <a:t>En appui aux caisses du Québec </a:t>
                      </a:r>
                      <a:br>
                        <a:rPr lang="fr-CA" sz="1000" b="0" i="0" u="none" strike="noStrike" kern="1200" baseline="0" dirty="0">
                          <a:solidFill>
                            <a:schemeClr val="tx1">
                              <a:lumMod val="75000"/>
                              <a:lumOff val="25000"/>
                            </a:schemeClr>
                          </a:solidFill>
                          <a:latin typeface="Franklin Gothic Book" panose="020B0503020102020204"/>
                          <a:ea typeface="+mn-ea"/>
                          <a:cs typeface="+mn-cs"/>
                          <a:sym typeface="Wingdings"/>
                        </a:rPr>
                      </a:br>
                      <a:r>
                        <a:rPr lang="fr-CA" sz="1000" b="0" i="0" u="none" strike="noStrike" kern="1200" baseline="0" dirty="0">
                          <a:solidFill>
                            <a:schemeClr val="tx1">
                              <a:lumMod val="75000"/>
                              <a:lumOff val="25000"/>
                            </a:schemeClr>
                          </a:solidFill>
                          <a:latin typeface="Franklin Gothic Book" panose="020B0503020102020204"/>
                          <a:ea typeface="+mn-ea"/>
                          <a:cs typeface="+mn-cs"/>
                          <a:sym typeface="Wingdings"/>
                        </a:rPr>
                        <a:t>et de l’Ontario dans le déploiement </a:t>
                      </a:r>
                      <a:br>
                        <a:rPr lang="fr-CA" sz="1000" b="0" i="0" u="none" strike="noStrike" kern="1200" baseline="0" dirty="0">
                          <a:solidFill>
                            <a:schemeClr val="tx1">
                              <a:lumMod val="75000"/>
                              <a:lumOff val="25000"/>
                            </a:schemeClr>
                          </a:solidFill>
                          <a:latin typeface="Franklin Gothic Book" panose="020B0503020102020204"/>
                          <a:ea typeface="+mn-ea"/>
                          <a:cs typeface="+mn-cs"/>
                          <a:sym typeface="Wingdings"/>
                        </a:rPr>
                      </a:br>
                      <a:r>
                        <a:rPr lang="fr-CA" sz="1000" b="0" i="0" u="none" strike="noStrike" kern="1200" baseline="0" dirty="0">
                          <a:solidFill>
                            <a:schemeClr val="tx1">
                              <a:lumMod val="75000"/>
                              <a:lumOff val="25000"/>
                            </a:schemeClr>
                          </a:solidFill>
                          <a:latin typeface="Franklin Gothic Book" panose="020B0503020102020204"/>
                          <a:ea typeface="+mn-ea"/>
                          <a:cs typeface="+mn-cs"/>
                          <a:sym typeface="Wingdings"/>
                        </a:rPr>
                        <a:t>et le suivi des impacts des </a:t>
                      </a:r>
                      <a:r>
                        <a:rPr lang="fr-CA" sz="1000" b="1" i="0" u="none" strike="noStrike" kern="1200" baseline="0" dirty="0">
                          <a:solidFill>
                            <a:schemeClr val="tx1">
                              <a:lumMod val="75000"/>
                              <a:lumOff val="25000"/>
                            </a:schemeClr>
                          </a:solidFill>
                          <a:latin typeface="Franklin Gothic Book" panose="020B0503020102020204"/>
                          <a:ea typeface="+mn-ea"/>
                          <a:cs typeface="+mn-cs"/>
                          <a:sym typeface="Wingdings"/>
                        </a:rPr>
                        <a:t>produits financiers de solidarité</a:t>
                      </a:r>
                      <a:r>
                        <a:rPr lang="fr-CA" sz="1000" b="0" i="0" u="none" strike="noStrike" kern="1200" baseline="0" dirty="0">
                          <a:solidFill>
                            <a:schemeClr val="tx1">
                              <a:lumMod val="75000"/>
                              <a:lumOff val="25000"/>
                            </a:schemeClr>
                          </a:solidFill>
                          <a:latin typeface="Franklin Gothic Book" panose="020B0503020102020204"/>
                          <a:ea typeface="+mn-ea"/>
                          <a:cs typeface="+mn-cs"/>
                        </a:rPr>
                        <a:t>.</a:t>
                      </a:r>
                    </a:p>
                  </a:txBody>
                  <a:tcPr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13" name="Picture 4" descr="Proxfin-CMYK"/>
          <p:cNvPicPr>
            <a:picLocks noChangeAspect="1" noChangeArrowheads="1"/>
          </p:cNvPicPr>
          <p:nvPr/>
        </p:nvPicPr>
        <p:blipFill>
          <a:blip r:embed="rId3" cstate="print"/>
          <a:srcRect/>
          <a:stretch>
            <a:fillRect/>
          </a:stretch>
        </p:blipFill>
        <p:spPr bwMode="auto">
          <a:xfrm>
            <a:off x="405928" y="4845408"/>
            <a:ext cx="444144" cy="194375"/>
          </a:xfrm>
          <a:prstGeom prst="rect">
            <a:avLst/>
          </a:prstGeom>
          <a:solidFill>
            <a:srgbClr val="CCECFF"/>
          </a:solidFill>
          <a:ln w="9525">
            <a:noFill/>
            <a:miter lim="800000"/>
            <a:headEnd/>
            <a:tailEnd/>
          </a:ln>
          <a:effectLst>
            <a:outerShdw blurRad="50800" dist="50800" dir="5400000" algn="ctr" rotWithShape="0">
              <a:srgbClr val="000000">
                <a:alpha val="0"/>
              </a:srgbClr>
            </a:outerShdw>
          </a:effectLst>
        </p:spPr>
      </p:pic>
      <p:graphicFrame>
        <p:nvGraphicFramePr>
          <p:cNvPr id="15" name="Tableau 14"/>
          <p:cNvGraphicFramePr>
            <a:graphicFrameLocks noGrp="1"/>
          </p:cNvGraphicFramePr>
          <p:nvPr>
            <p:extLst/>
          </p:nvPr>
        </p:nvGraphicFramePr>
        <p:xfrm>
          <a:off x="3064403" y="1529361"/>
          <a:ext cx="2707788" cy="4987388"/>
        </p:xfrm>
        <a:graphic>
          <a:graphicData uri="http://schemas.openxmlformats.org/drawingml/2006/table">
            <a:tbl>
              <a:tblPr firstRow="1" bandRow="1">
                <a:tableStyleId>{5C22544A-7EE6-4342-B048-85BDC9FD1C3A}</a:tableStyleId>
              </a:tblPr>
              <a:tblGrid>
                <a:gridCol w="1710182">
                  <a:extLst>
                    <a:ext uri="{9D8B030D-6E8A-4147-A177-3AD203B41FA5}">
                      <a16:colId xmlns:a16="http://schemas.microsoft.com/office/drawing/2014/main" val="20000"/>
                    </a:ext>
                  </a:extLst>
                </a:gridCol>
                <a:gridCol w="997606">
                  <a:extLst>
                    <a:ext uri="{9D8B030D-6E8A-4147-A177-3AD203B41FA5}">
                      <a16:colId xmlns:a16="http://schemas.microsoft.com/office/drawing/2014/main" val="20001"/>
                    </a:ext>
                  </a:extLst>
                </a:gridCol>
              </a:tblGrid>
              <a:tr h="522013">
                <a:tc gridSpan="2">
                  <a:txBody>
                    <a:bodyPr/>
                    <a:lstStyle/>
                    <a:p>
                      <a:pPr algn="ctr"/>
                      <a:r>
                        <a:rPr lang="fr-CA" sz="1200" b="1" kern="1200" noProof="0" dirty="0">
                          <a:solidFill>
                            <a:srgbClr val="2DA06A"/>
                          </a:solidFill>
                          <a:latin typeface="Arial" panose="020B0604020202020204" pitchFamily="34" charset="0"/>
                          <a:ea typeface="+mn-ea"/>
                          <a:cs typeface="Arial" panose="020B0604020202020204" pitchFamily="34" charset="0"/>
                        </a:rPr>
                        <a:t>INVESTISSEMENTS</a:t>
                      </a:r>
                    </a:p>
                    <a:p>
                      <a:pPr marL="0" algn="ctr" defTabSz="914400" rtl="0" eaLnBrk="1" latinLnBrk="0" hangingPunct="1"/>
                      <a:r>
                        <a:rPr lang="fr-CA"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Depuis 1998</a:t>
                      </a:r>
                    </a:p>
                  </a:txBody>
                  <a:tcP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fr-CA" sz="1200" b="0" dirty="0">
                        <a:solidFill>
                          <a:schemeClr val="tx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08457">
                <a:tc gridSpan="2">
                  <a:txBody>
                    <a:bodyPr/>
                    <a:lstStyle/>
                    <a:p>
                      <a:pPr algn="ctr"/>
                      <a:r>
                        <a:rPr lang="fr-CA" sz="1000" b="0" i="0" kern="1200" noProof="0" dirty="0">
                          <a:solidFill>
                            <a:schemeClr val="tx1">
                              <a:lumMod val="75000"/>
                              <a:lumOff val="25000"/>
                            </a:schemeClr>
                          </a:solidFill>
                          <a:effectLst/>
                          <a:latin typeface="Franklin Gothic Book" panose="020B0503020102020204" pitchFamily="34" charset="0"/>
                          <a:ea typeface="+mn-ea"/>
                          <a:cs typeface="+mn-cs"/>
                        </a:rPr>
                        <a:t>Gestionnaire de fonds visant le financement, par dette ou par équité, d’institutions qui contribuent à améliorer l’inclusion financière</a:t>
                      </a: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200" i="1"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4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00" b="1" noProof="0" dirty="0">
                          <a:solidFill>
                            <a:schemeClr val="tx1">
                              <a:lumMod val="75000"/>
                              <a:lumOff val="25000"/>
                            </a:schemeClr>
                          </a:solidFill>
                          <a:latin typeface="Franklin Gothic Book" panose="020B0503020102020204" pitchFamily="34" charset="0"/>
                        </a:rPr>
                        <a:t>Fonds de partenariat</a:t>
                      </a: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CA" sz="1000" b="0" i="0" kern="1200" noProof="0" dirty="0">
                          <a:solidFill>
                            <a:schemeClr val="tx1">
                              <a:lumMod val="75000"/>
                              <a:lumOff val="25000"/>
                            </a:schemeClr>
                          </a:solidFill>
                          <a:effectLst/>
                          <a:latin typeface="Franklin Gothic Book" panose="020B0503020102020204" pitchFamily="34" charset="0"/>
                          <a:ea typeface="+mn-ea"/>
                          <a:cs typeface="+mn-cs"/>
                        </a:rPr>
                        <a:t>16,6 M $</a:t>
                      </a: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95543">
                <a:tc>
                  <a:txBody>
                    <a:bodyPr/>
                    <a:lstStyle/>
                    <a:p>
                      <a:r>
                        <a:rPr lang="fr-CA" sz="1000" b="1" noProof="0" dirty="0">
                          <a:solidFill>
                            <a:schemeClr val="tx1">
                              <a:lumMod val="75000"/>
                              <a:lumOff val="25000"/>
                            </a:schemeClr>
                          </a:solidFill>
                          <a:latin typeface="Franklin Gothic Book" panose="020B0503020102020204" pitchFamily="34" charset="0"/>
                        </a:rPr>
                        <a:t>Fonds</a:t>
                      </a:r>
                      <a:r>
                        <a:rPr lang="fr-CA" sz="1000" b="1" baseline="0" noProof="0" dirty="0">
                          <a:solidFill>
                            <a:schemeClr val="tx1">
                              <a:lumMod val="75000"/>
                              <a:lumOff val="25000"/>
                            </a:schemeClr>
                          </a:solidFill>
                          <a:latin typeface="Franklin Gothic Book" panose="020B0503020102020204" pitchFamily="34" charset="0"/>
                        </a:rPr>
                        <a:t> Desjardins pour la finance inclusive</a:t>
                      </a:r>
                    </a:p>
                    <a:p>
                      <a:r>
                        <a:rPr lang="fr-CA" sz="1000" noProof="0" dirty="0">
                          <a:solidFill>
                            <a:schemeClr val="tx1">
                              <a:lumMod val="75000"/>
                              <a:lumOff val="25000"/>
                            </a:schemeClr>
                          </a:solidFill>
                          <a:latin typeface="Franklin Gothic Book" panose="020B0503020102020204" pitchFamily="34" charset="0"/>
                        </a:rPr>
                        <a:t>(Desjardins et autres investisseurs canadiens</a:t>
                      </a:r>
                      <a:r>
                        <a:rPr lang="fr-CA" sz="1000" baseline="0" noProof="0" dirty="0">
                          <a:solidFill>
                            <a:schemeClr val="tx1">
                              <a:lumMod val="75000"/>
                              <a:lumOff val="25000"/>
                            </a:schemeClr>
                          </a:solidFill>
                          <a:latin typeface="Franklin Gothic Book" panose="020B0503020102020204" pitchFamily="34" charset="0"/>
                        </a:rPr>
                        <a:t>)</a:t>
                      </a:r>
                      <a:endParaRPr lang="fr-CA" sz="1000" noProof="0" dirty="0">
                        <a:solidFill>
                          <a:schemeClr val="tx1">
                            <a:lumMod val="75000"/>
                            <a:lumOff val="25000"/>
                          </a:schemeClr>
                        </a:solidFill>
                        <a:latin typeface="Franklin Gothic Book" panose="020B0503020102020204" pitchFamily="34" charset="0"/>
                      </a:endParaRP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CA" sz="1000" b="0" i="0" kern="1200" noProof="0" dirty="0">
                          <a:solidFill>
                            <a:schemeClr val="tx1">
                              <a:lumMod val="75000"/>
                              <a:lumOff val="25000"/>
                            </a:schemeClr>
                          </a:solidFill>
                          <a:effectLst/>
                          <a:latin typeface="Franklin Gothic Book" panose="020B0503020102020204" pitchFamily="34" charset="0"/>
                          <a:ea typeface="+mn-ea"/>
                          <a:cs typeface="+mn-cs"/>
                        </a:rPr>
                        <a:t>18 M $</a:t>
                      </a: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1684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00" i="0" noProof="0" dirty="0">
                          <a:solidFill>
                            <a:schemeClr val="tx1">
                              <a:lumMod val="75000"/>
                              <a:lumOff val="25000"/>
                            </a:schemeClr>
                          </a:solidFill>
                          <a:latin typeface="Franklin Gothic Book" panose="020B0503020102020204" pitchFamily="34" charset="0"/>
                        </a:rPr>
                        <a:t>En partenariat avec plusieurs</a:t>
                      </a:r>
                      <a:r>
                        <a:rPr lang="fr-CA" sz="1000" i="0" baseline="0" noProof="0" dirty="0">
                          <a:solidFill>
                            <a:schemeClr val="tx1">
                              <a:lumMod val="75000"/>
                              <a:lumOff val="25000"/>
                            </a:schemeClr>
                          </a:solidFill>
                          <a:latin typeface="Franklin Gothic Book" panose="020B0503020102020204" pitchFamily="34" charset="0"/>
                        </a:rPr>
                        <a:t> </a:t>
                      </a:r>
                      <a:r>
                        <a:rPr lang="fr-CA" sz="1000" i="0" noProof="0" dirty="0">
                          <a:solidFill>
                            <a:schemeClr val="tx1">
                              <a:lumMod val="75000"/>
                              <a:lumOff val="25000"/>
                            </a:schemeClr>
                          </a:solidFill>
                          <a:latin typeface="Franklin Gothic Book" panose="020B0503020102020204" pitchFamily="34" charset="0"/>
                        </a:rPr>
                        <a:t>grands investisseurs en microfinance,</a:t>
                      </a:r>
                      <a:r>
                        <a:rPr lang="fr-CA" sz="1000" i="0" baseline="0" noProof="0" dirty="0">
                          <a:solidFill>
                            <a:schemeClr val="tx1">
                              <a:lumMod val="75000"/>
                              <a:lumOff val="25000"/>
                            </a:schemeClr>
                          </a:solidFill>
                          <a:latin typeface="Franklin Gothic Book" panose="020B0503020102020204" pitchFamily="34" charset="0"/>
                        </a:rPr>
                        <a:t> DID est présentement actif dans les pays suivants: Azerbaïdjan, Cambodge, Colombie, Équateur, Honduras, Inde, Kazakhstan, Ouganda, Panama, Tadjikistan, Tanzanie, Tunisie, Zambie.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000" i="0" baseline="0" noProof="0" dirty="0">
                        <a:solidFill>
                          <a:schemeClr val="tx1">
                            <a:lumMod val="75000"/>
                            <a:lumOff val="25000"/>
                          </a:schemeClr>
                        </a:solidFill>
                        <a:latin typeface="Franklin Gothic Book" panose="020B0503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000" i="0" baseline="0" noProof="0" dirty="0">
                          <a:solidFill>
                            <a:schemeClr val="tx1">
                              <a:lumMod val="75000"/>
                              <a:lumOff val="25000"/>
                            </a:schemeClr>
                          </a:solidFill>
                          <a:latin typeface="Franklin Gothic Book" panose="020B0503020102020204" pitchFamily="34" charset="0"/>
                        </a:rPr>
                        <a:t>Participations dans des fonds régionaux en Amérique latine et en Afrique</a:t>
                      </a: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CA" sz="1200" dirty="0">
                        <a:solidFill>
                          <a:srgbClr val="00B050"/>
                        </a:solidFill>
                      </a:endParaRPr>
                    </a:p>
                  </a:txBody>
                  <a:tcPr anchor="ctr">
                    <a:lnL w="3175" cap="flat" cmpd="sng" algn="ctr">
                      <a:noFill/>
                      <a:prstDash val="solid"/>
                      <a:round/>
                      <a:headEnd type="none" w="med" len="med"/>
                      <a:tailEnd type="none" w="med" len="med"/>
                    </a:lnL>
                    <a:lnR w="6350"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2583008200"/>
              </p:ext>
            </p:extLst>
          </p:nvPr>
        </p:nvGraphicFramePr>
        <p:xfrm>
          <a:off x="5848769" y="1529360"/>
          <a:ext cx="3187727" cy="5007664"/>
        </p:xfrm>
        <a:graphic>
          <a:graphicData uri="http://schemas.openxmlformats.org/drawingml/2006/table">
            <a:tbl>
              <a:tblPr firstRow="1" bandRow="1">
                <a:tableStyleId>{5C22544A-7EE6-4342-B048-85BDC9FD1C3A}</a:tableStyleId>
              </a:tblPr>
              <a:tblGrid>
                <a:gridCol w="248857">
                  <a:extLst>
                    <a:ext uri="{9D8B030D-6E8A-4147-A177-3AD203B41FA5}">
                      <a16:colId xmlns:a16="http://schemas.microsoft.com/office/drawing/2014/main" val="20000"/>
                    </a:ext>
                  </a:extLst>
                </a:gridCol>
                <a:gridCol w="1466994">
                  <a:extLst>
                    <a:ext uri="{9D8B030D-6E8A-4147-A177-3AD203B41FA5}">
                      <a16:colId xmlns:a16="http://schemas.microsoft.com/office/drawing/2014/main" val="20001"/>
                    </a:ext>
                  </a:extLst>
                </a:gridCol>
                <a:gridCol w="1471876">
                  <a:extLst>
                    <a:ext uri="{9D8B030D-6E8A-4147-A177-3AD203B41FA5}">
                      <a16:colId xmlns:a16="http://schemas.microsoft.com/office/drawing/2014/main" val="20002"/>
                    </a:ext>
                  </a:extLst>
                </a:gridCol>
              </a:tblGrid>
              <a:tr h="497866">
                <a:tc gridSpan="3">
                  <a:txBody>
                    <a:bodyPr/>
                    <a:lstStyle/>
                    <a:p>
                      <a:pPr marL="0" algn="ctr" defTabSz="914400" rtl="0" eaLnBrk="1" latinLnBrk="0" hangingPunct="1"/>
                      <a:r>
                        <a:rPr lang="fr-CA" sz="1200" b="1" kern="1200" noProof="0" dirty="0">
                          <a:solidFill>
                            <a:srgbClr val="2DA06A"/>
                          </a:solidFill>
                          <a:latin typeface="Arial" panose="020B0604020202020204" pitchFamily="34" charset="0"/>
                          <a:ea typeface="+mn-ea"/>
                          <a:cs typeface="Arial" panose="020B0604020202020204" pitchFamily="34" charset="0"/>
                        </a:rPr>
                        <a:t>PROMOTION ET OPÉRATION DE CFE</a:t>
                      </a:r>
                    </a:p>
                    <a:p>
                      <a:pPr marL="0" algn="ctr" defTabSz="914400" rtl="0" eaLnBrk="1" latinLnBrk="0" hangingPunct="1"/>
                      <a:r>
                        <a:rPr lang="fr-CA"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Depuis 2009</a:t>
                      </a:r>
                    </a:p>
                  </a:txBody>
                  <a:tcP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fr-CA" sz="1200" b="0" kern="1200" dirty="0">
                        <a:solidFill>
                          <a:schemeClr val="tx1"/>
                        </a:solidFill>
                        <a:latin typeface="+mn-lt"/>
                        <a:ea typeface="+mn-ea"/>
                        <a:cs typeface="+mn-cs"/>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F3E5"/>
                    </a:solidFill>
                  </a:tcPr>
                </a:tc>
                <a:tc hMerge="1">
                  <a:txBody>
                    <a:bodyPr/>
                    <a:lstStyle/>
                    <a:p>
                      <a:pPr algn="ctr"/>
                      <a:endParaRPr lang="fr-CA" sz="1200" b="0" dirty="0">
                        <a:solidFill>
                          <a:schemeClr val="tx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63320">
                <a:tc gridSpan="3">
                  <a:txBody>
                    <a:bodyPr/>
                    <a:lstStyle/>
                    <a:p>
                      <a:pPr algn="ctr">
                        <a:spcAft>
                          <a:spcPts val="0"/>
                        </a:spcAft>
                      </a:pPr>
                      <a:r>
                        <a:rPr lang="fr-CA" sz="1000" i="0" kern="1200" noProof="0" dirty="0">
                          <a:solidFill>
                            <a:schemeClr val="tx1">
                              <a:lumMod val="75000"/>
                              <a:lumOff val="25000"/>
                            </a:schemeClr>
                          </a:solidFill>
                          <a:latin typeface="Franklin Gothic Book" panose="020B0503020102020204" pitchFamily="34" charset="0"/>
                          <a:ea typeface="+mn-ea"/>
                          <a:cs typeface="+mn-cs"/>
                        </a:rPr>
                        <a:t>Les CFE (Centres</a:t>
                      </a:r>
                      <a:r>
                        <a:rPr lang="fr-CA" sz="1000" i="0" kern="1200" baseline="0" noProof="0" dirty="0">
                          <a:solidFill>
                            <a:schemeClr val="tx1">
                              <a:lumMod val="75000"/>
                              <a:lumOff val="25000"/>
                            </a:schemeClr>
                          </a:solidFill>
                          <a:latin typeface="Franklin Gothic Book" panose="020B0503020102020204" pitchFamily="34" charset="0"/>
                          <a:ea typeface="+mn-ea"/>
                          <a:cs typeface="+mn-cs"/>
                        </a:rPr>
                        <a:t> financiers  aux entrepreneurs), dans lesquels DID agit à titre d’opérateur et d’investisseur, sont des </a:t>
                      </a:r>
                      <a:r>
                        <a:rPr lang="fr-CA" sz="1000" i="0" kern="1200" noProof="0" dirty="0">
                          <a:solidFill>
                            <a:schemeClr val="tx1">
                              <a:lumMod val="75000"/>
                              <a:lumOff val="25000"/>
                            </a:schemeClr>
                          </a:solidFill>
                          <a:latin typeface="Franklin Gothic Book" panose="020B0503020102020204" pitchFamily="34" charset="0"/>
                          <a:ea typeface="+mn-ea"/>
                          <a:cs typeface="+mn-cs"/>
                        </a:rPr>
                        <a:t>institutions spécialisées dans l’offre de services financiers aux MPME.</a:t>
                      </a:r>
                    </a:p>
                  </a:txBody>
                  <a:tcPr marB="10800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20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200"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2400">
                <a:tc gridSpan="2">
                  <a:txBody>
                    <a:bodyPr/>
                    <a:lstStyle/>
                    <a:p>
                      <a:pPr>
                        <a:defRPr/>
                      </a:pPr>
                      <a:r>
                        <a:rPr lang="fr-CA" sz="1000" b="1" noProof="0" dirty="0">
                          <a:solidFill>
                            <a:schemeClr val="tx1">
                              <a:lumMod val="75000"/>
                              <a:lumOff val="25000"/>
                            </a:schemeClr>
                          </a:solidFill>
                          <a:latin typeface="Franklin Gothic Book" panose="020B0503020102020204"/>
                        </a:rPr>
                        <a:t>CFE Zambie (2009)</a:t>
                      </a:r>
                    </a:p>
                  </a:txBody>
                  <a:tcPr marT="0" marB="0" anchor="ctr">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noProof="0" dirty="0">
                        <a:solidFill>
                          <a:schemeClr val="tx1">
                            <a:lumMod val="75000"/>
                            <a:lumOff val="25000"/>
                          </a:schemeClr>
                        </a:solidFill>
                        <a:latin typeface="Franklin Gothic Book" panose="020B0503020102020204" pitchFamily="34" charset="0"/>
                      </a:endParaRPr>
                    </a:p>
                  </a:txBody>
                  <a:tcPr marT="0"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0807">
                <a:tc>
                  <a:txBody>
                    <a:bodyPr/>
                    <a:lstStyle/>
                    <a:p>
                      <a:pPr algn="l"/>
                      <a:endParaRPr lang="fr-CA" sz="1000" noProof="0" dirty="0">
                        <a:solidFill>
                          <a:schemeClr val="tx1">
                            <a:lumMod val="75000"/>
                            <a:lumOff val="25000"/>
                          </a:schemeClr>
                        </a:solidFill>
                        <a:latin typeface="Franklin Gothic Book" panose="020B0503020102020204"/>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a:defRPr/>
                      </a:pPr>
                      <a:r>
                        <a:rPr lang="fr-CA" sz="1000" noProof="0" dirty="0">
                          <a:solidFill>
                            <a:schemeClr val="tx1">
                              <a:lumMod val="75000"/>
                              <a:lumOff val="25000"/>
                            </a:schemeClr>
                          </a:solidFill>
                          <a:latin typeface="Franklin Gothic Book" panose="020B0503020102020204"/>
                        </a:rPr>
                        <a:t>Actif 18,7 M $, 19</a:t>
                      </a:r>
                      <a:r>
                        <a:rPr lang="fr-CA" sz="1000" baseline="0" noProof="0" dirty="0">
                          <a:solidFill>
                            <a:schemeClr val="tx1">
                              <a:lumMod val="75000"/>
                              <a:lumOff val="25000"/>
                            </a:schemeClr>
                          </a:solidFill>
                          <a:latin typeface="Franklin Gothic Book" panose="020B0503020102020204"/>
                        </a:rPr>
                        <a:t> 379</a:t>
                      </a:r>
                      <a:r>
                        <a:rPr lang="fr-CA" sz="1000" noProof="0" dirty="0">
                          <a:solidFill>
                            <a:schemeClr val="tx1">
                              <a:lumMod val="75000"/>
                              <a:lumOff val="25000"/>
                            </a:schemeClr>
                          </a:solidFill>
                          <a:latin typeface="Franklin Gothic Book" panose="020B0503020102020204"/>
                        </a:rPr>
                        <a:t> clients</a:t>
                      </a:r>
                    </a:p>
                    <a:p>
                      <a:pPr>
                        <a:defRPr/>
                      </a:pPr>
                      <a:r>
                        <a:rPr lang="fr-CA" sz="1000" noProof="0" dirty="0">
                          <a:solidFill>
                            <a:schemeClr val="tx1">
                              <a:lumMod val="75000"/>
                              <a:lumOff val="25000"/>
                            </a:schemeClr>
                          </a:solidFill>
                          <a:latin typeface="Franklin Gothic Book" panose="020B0503020102020204"/>
                        </a:rPr>
                        <a:t>13 points de service, 224 employés</a:t>
                      </a:r>
                    </a:p>
                    <a:p>
                      <a:pPr>
                        <a:defRPr/>
                      </a:pPr>
                      <a:r>
                        <a:rPr lang="fr-CA" sz="1000" noProof="0" dirty="0">
                          <a:solidFill>
                            <a:schemeClr val="tx1">
                              <a:lumMod val="75000"/>
                              <a:lumOff val="25000"/>
                            </a:schemeClr>
                          </a:solidFill>
                          <a:latin typeface="Franklin Gothic Book" panose="020B0503020102020204"/>
                        </a:rPr>
                        <a:t>Prêt moyen: 4</a:t>
                      </a:r>
                      <a:r>
                        <a:rPr lang="fr-CA" sz="1000" baseline="0" noProof="0" dirty="0">
                          <a:solidFill>
                            <a:schemeClr val="tx1">
                              <a:lumMod val="75000"/>
                              <a:lumOff val="25000"/>
                            </a:schemeClr>
                          </a:solidFill>
                          <a:latin typeface="Franklin Gothic Book" panose="020B0503020102020204"/>
                        </a:rPr>
                        <a:t> 147</a:t>
                      </a:r>
                      <a:r>
                        <a:rPr lang="fr-CA" sz="1000" noProof="0" dirty="0">
                          <a:solidFill>
                            <a:schemeClr val="tx1">
                              <a:lumMod val="75000"/>
                              <a:lumOff val="25000"/>
                            </a:schemeClr>
                          </a:solidFill>
                          <a:latin typeface="Franklin Gothic Book" panose="020B0503020102020204"/>
                        </a:rPr>
                        <a:t> $</a:t>
                      </a:r>
                    </a:p>
                  </a:txBody>
                  <a:tcPr marT="0" marB="7200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2400">
                <a:tc gridSpan="2">
                  <a:txBody>
                    <a:bodyPr/>
                    <a:lstStyle/>
                    <a:p>
                      <a:r>
                        <a:rPr lang="fr-CA" sz="1000" b="1" noProof="0" dirty="0">
                          <a:solidFill>
                            <a:schemeClr val="tx1">
                              <a:lumMod val="75000"/>
                              <a:lumOff val="25000"/>
                            </a:schemeClr>
                          </a:solidFill>
                          <a:latin typeface="Franklin Gothic Book" panose="020B0503020102020204"/>
                        </a:rPr>
                        <a:t>CFE Panama (2010)</a:t>
                      </a:r>
                    </a:p>
                  </a:txBody>
                  <a:tcPr marT="0" marB="0"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kern="1200" noProof="0" dirty="0">
                        <a:solidFill>
                          <a:schemeClr val="tx1">
                            <a:lumMod val="75000"/>
                            <a:lumOff val="25000"/>
                          </a:schemeClr>
                        </a:solidFill>
                        <a:latin typeface="Franklin Gothic Book" panose="020B0503020102020204" pitchFamily="34" charset="0"/>
                        <a:ea typeface="+mn-ea"/>
                        <a:cs typeface="+mn-cs"/>
                      </a:endParaRP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77720">
                <a:tc>
                  <a:txBody>
                    <a:bodyPr/>
                    <a:lstStyle/>
                    <a:p>
                      <a:pPr algn="l"/>
                      <a:endParaRPr lang="fr-CA" sz="1000" noProof="0" dirty="0">
                        <a:solidFill>
                          <a:schemeClr val="tx1">
                            <a:lumMod val="75000"/>
                            <a:lumOff val="25000"/>
                          </a:schemeClr>
                        </a:solidFill>
                        <a:latin typeface="Franklin Gothic Book" panose="020B0503020102020204"/>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r>
                        <a:rPr lang="fr-CA" sz="1000" noProof="0" dirty="0">
                          <a:solidFill>
                            <a:schemeClr val="tx1">
                              <a:lumMod val="75000"/>
                              <a:lumOff val="25000"/>
                            </a:schemeClr>
                          </a:solidFill>
                          <a:latin typeface="Franklin Gothic Book" panose="020B0503020102020204"/>
                        </a:rPr>
                        <a:t>Actif  37 M $, 3</a:t>
                      </a:r>
                      <a:r>
                        <a:rPr lang="fr-CA" sz="1000" baseline="0" noProof="0" dirty="0">
                          <a:solidFill>
                            <a:schemeClr val="tx1">
                              <a:lumMod val="75000"/>
                              <a:lumOff val="25000"/>
                            </a:schemeClr>
                          </a:solidFill>
                          <a:latin typeface="Franklin Gothic Book" panose="020B0503020102020204"/>
                        </a:rPr>
                        <a:t> 190 </a:t>
                      </a:r>
                      <a:r>
                        <a:rPr lang="fr-CA" sz="1000" noProof="0" dirty="0">
                          <a:solidFill>
                            <a:schemeClr val="tx1">
                              <a:lumMod val="75000"/>
                              <a:lumOff val="25000"/>
                            </a:schemeClr>
                          </a:solidFill>
                          <a:latin typeface="Franklin Gothic Book" panose="020B0503020102020204"/>
                        </a:rPr>
                        <a:t>clients</a:t>
                      </a:r>
                    </a:p>
                    <a:p>
                      <a:r>
                        <a:rPr lang="fr-CA" sz="1000" noProof="0" dirty="0">
                          <a:solidFill>
                            <a:schemeClr val="tx1">
                              <a:lumMod val="75000"/>
                              <a:lumOff val="25000"/>
                            </a:schemeClr>
                          </a:solidFill>
                          <a:latin typeface="Franklin Gothic Book" panose="020B0503020102020204"/>
                        </a:rPr>
                        <a:t>8 points de service, 107 employés</a:t>
                      </a:r>
                    </a:p>
                    <a:p>
                      <a:r>
                        <a:rPr lang="fr-CA" sz="1000" noProof="0" dirty="0">
                          <a:solidFill>
                            <a:schemeClr val="tx1">
                              <a:lumMod val="75000"/>
                              <a:lumOff val="25000"/>
                            </a:schemeClr>
                          </a:solidFill>
                          <a:latin typeface="Franklin Gothic Book" panose="020B0503020102020204"/>
                        </a:rPr>
                        <a:t>Prêt moyen: 10 745 $</a:t>
                      </a:r>
                    </a:p>
                  </a:txBody>
                  <a:tcPr marT="0" marB="7200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2400">
                <a:tc gridSpan="2">
                  <a:txBody>
                    <a:bodyPr/>
                    <a:lstStyle/>
                    <a:p>
                      <a:r>
                        <a:rPr lang="fr-CA" sz="1000" b="1" noProof="0" dirty="0">
                          <a:solidFill>
                            <a:schemeClr val="tx1">
                              <a:lumMod val="75000"/>
                              <a:lumOff val="25000"/>
                            </a:schemeClr>
                          </a:solidFill>
                          <a:latin typeface="Franklin Gothic Book" panose="020B0503020102020204"/>
                        </a:rPr>
                        <a:t>CFE Tanzanie (2011)</a:t>
                      </a:r>
                    </a:p>
                  </a:txBody>
                  <a:tcPr marT="0" marB="0"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noProof="0" dirty="0">
                        <a:solidFill>
                          <a:schemeClr val="tx1">
                            <a:lumMod val="75000"/>
                            <a:lumOff val="25000"/>
                          </a:schemeClr>
                        </a:solidFill>
                        <a:latin typeface="Franklin Gothic Book" panose="020B0503020102020204" pitchFamily="34" charset="0"/>
                      </a:endParaRP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9261">
                <a:tc>
                  <a:txBody>
                    <a:bodyPr/>
                    <a:lstStyle/>
                    <a:p>
                      <a:pPr algn="l"/>
                      <a:endParaRPr lang="fr-CA" sz="1000" noProof="0" dirty="0">
                        <a:solidFill>
                          <a:schemeClr val="tx1">
                            <a:lumMod val="75000"/>
                            <a:lumOff val="25000"/>
                          </a:schemeClr>
                        </a:solidFill>
                        <a:latin typeface="Franklin Gothic Book" panose="020B0503020102020204"/>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r>
                        <a:rPr lang="fr-CA" sz="1000" noProof="0" dirty="0">
                          <a:solidFill>
                            <a:schemeClr val="tx1">
                              <a:lumMod val="75000"/>
                              <a:lumOff val="25000"/>
                            </a:schemeClr>
                          </a:solidFill>
                          <a:latin typeface="Franklin Gothic Book" panose="020B0503020102020204"/>
                        </a:rPr>
                        <a:t>Actif 14,1 M $, </a:t>
                      </a:r>
                      <a:r>
                        <a:rPr lang="fr-CA" sz="1000" noProof="0">
                          <a:solidFill>
                            <a:schemeClr val="tx1">
                              <a:lumMod val="75000"/>
                              <a:lumOff val="25000"/>
                            </a:schemeClr>
                          </a:solidFill>
                          <a:latin typeface="Franklin Gothic Book" panose="020B0503020102020204"/>
                        </a:rPr>
                        <a:t>5 768 clients</a:t>
                      </a:r>
                      <a:endParaRPr lang="fr-CA" sz="1000" noProof="0" dirty="0">
                        <a:solidFill>
                          <a:schemeClr val="tx1">
                            <a:lumMod val="75000"/>
                            <a:lumOff val="25000"/>
                          </a:schemeClr>
                        </a:solidFill>
                        <a:latin typeface="Franklin Gothic Book" panose="020B0503020102020204"/>
                      </a:endParaRPr>
                    </a:p>
                    <a:p>
                      <a:r>
                        <a:rPr lang="fr-CA" sz="1000" noProof="0" dirty="0">
                          <a:solidFill>
                            <a:schemeClr val="tx1">
                              <a:lumMod val="75000"/>
                              <a:lumOff val="25000"/>
                            </a:schemeClr>
                          </a:solidFill>
                          <a:latin typeface="Franklin Gothic Book" panose="020B0503020102020204"/>
                        </a:rPr>
                        <a:t>2 points de service, 88 employés</a:t>
                      </a:r>
                    </a:p>
                    <a:p>
                      <a:r>
                        <a:rPr lang="fr-CA" sz="1000" noProof="0" dirty="0">
                          <a:solidFill>
                            <a:schemeClr val="tx1">
                              <a:lumMod val="75000"/>
                              <a:lumOff val="25000"/>
                            </a:schemeClr>
                          </a:solidFill>
                          <a:latin typeface="Franklin Gothic Book" panose="020B0503020102020204"/>
                        </a:rPr>
                        <a:t>Prêt moyen: 6 971 $</a:t>
                      </a:r>
                    </a:p>
                  </a:txBody>
                  <a:tcPr marT="0" marB="7200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52400">
                <a:tc gridSpan="2">
                  <a:txBody>
                    <a:bodyPr/>
                    <a:lstStyle/>
                    <a:p>
                      <a:r>
                        <a:rPr lang="fr-CA" sz="1000" b="1" noProof="0" dirty="0">
                          <a:solidFill>
                            <a:schemeClr val="tx1">
                              <a:lumMod val="75000"/>
                              <a:lumOff val="25000"/>
                            </a:schemeClr>
                          </a:solidFill>
                          <a:latin typeface="Franklin Gothic Book" panose="020B0503020102020204"/>
                        </a:rPr>
                        <a:t>CFE Ouganda (2012)</a:t>
                      </a:r>
                    </a:p>
                  </a:txBody>
                  <a:tcPr marT="0" marB="0"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noProof="0" dirty="0">
                        <a:solidFill>
                          <a:schemeClr val="tx1">
                            <a:lumMod val="75000"/>
                            <a:lumOff val="25000"/>
                          </a:schemeClr>
                        </a:solidFill>
                        <a:latin typeface="Franklin Gothic Book" panose="020B0503020102020204" pitchFamily="34" charset="0"/>
                      </a:endParaRP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78426">
                <a:tc>
                  <a:txBody>
                    <a:bodyPr/>
                    <a:lstStyle/>
                    <a:p>
                      <a:pPr algn="l"/>
                      <a:endParaRPr lang="fr-CA" sz="1000" noProof="0" dirty="0">
                        <a:solidFill>
                          <a:schemeClr val="tx1">
                            <a:lumMod val="75000"/>
                            <a:lumOff val="25000"/>
                          </a:schemeClr>
                        </a:solidFill>
                        <a:latin typeface="Franklin Gothic Book" panose="020B0503020102020204"/>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r>
                        <a:rPr lang="fr-CA" sz="1000" noProof="0" dirty="0">
                          <a:solidFill>
                            <a:schemeClr val="tx1">
                              <a:lumMod val="75000"/>
                              <a:lumOff val="25000"/>
                            </a:schemeClr>
                          </a:solidFill>
                          <a:latin typeface="Franklin Gothic Book" panose="020B0503020102020204"/>
                        </a:rPr>
                        <a:t>Actif 10,6 M $, 3 990</a:t>
                      </a:r>
                      <a:r>
                        <a:rPr lang="fr-CA" sz="1000" baseline="0" noProof="0" dirty="0">
                          <a:solidFill>
                            <a:schemeClr val="tx1">
                              <a:lumMod val="75000"/>
                              <a:lumOff val="25000"/>
                            </a:schemeClr>
                          </a:solidFill>
                          <a:latin typeface="Franklin Gothic Book" panose="020B0503020102020204"/>
                        </a:rPr>
                        <a:t> </a:t>
                      </a:r>
                      <a:r>
                        <a:rPr lang="fr-CA" sz="1000" noProof="0" dirty="0">
                          <a:solidFill>
                            <a:schemeClr val="tx1">
                              <a:lumMod val="75000"/>
                              <a:lumOff val="25000"/>
                            </a:schemeClr>
                          </a:solidFill>
                          <a:latin typeface="Franklin Gothic Book" panose="020B0503020102020204"/>
                        </a:rPr>
                        <a:t> clients</a:t>
                      </a:r>
                    </a:p>
                    <a:p>
                      <a:r>
                        <a:rPr lang="fr-CA" sz="1000" noProof="0" dirty="0">
                          <a:solidFill>
                            <a:schemeClr val="tx1">
                              <a:lumMod val="75000"/>
                              <a:lumOff val="25000"/>
                            </a:schemeClr>
                          </a:solidFill>
                          <a:latin typeface="Franklin Gothic Book" panose="020B0503020102020204"/>
                        </a:rPr>
                        <a:t>8 points de service, 127 employés</a:t>
                      </a:r>
                    </a:p>
                    <a:p>
                      <a:r>
                        <a:rPr lang="fr-CA" sz="1000" noProof="0" dirty="0">
                          <a:solidFill>
                            <a:schemeClr val="tx1">
                              <a:lumMod val="75000"/>
                              <a:lumOff val="25000"/>
                            </a:schemeClr>
                          </a:solidFill>
                          <a:latin typeface="Franklin Gothic Book" panose="020B0503020102020204"/>
                        </a:rPr>
                        <a:t>Prêt moyen: 6 531 $</a:t>
                      </a:r>
                    </a:p>
                  </a:txBody>
                  <a:tcPr marT="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52400">
                <a:tc gridSpan="2">
                  <a:txBody>
                    <a:bodyPr/>
                    <a:lstStyle/>
                    <a:p>
                      <a:r>
                        <a:rPr lang="fr-CA" sz="1000" b="1" noProof="0" dirty="0">
                          <a:solidFill>
                            <a:schemeClr val="tx1">
                              <a:lumMod val="75000"/>
                              <a:lumOff val="25000"/>
                            </a:schemeClr>
                          </a:solidFill>
                          <a:latin typeface="Franklin Gothic Book" panose="020B0503020102020204"/>
                        </a:rPr>
                        <a:t>CFE Tunisie (2015)</a:t>
                      </a:r>
                    </a:p>
                  </a:txBody>
                  <a:tcPr marT="0" marB="0"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6350"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noProof="0" dirty="0">
                        <a:solidFill>
                          <a:schemeClr val="tx1">
                            <a:lumMod val="75000"/>
                            <a:lumOff val="25000"/>
                          </a:schemeClr>
                        </a:solidFill>
                        <a:latin typeface="Franklin Gothic Book" panose="020B0503020102020204" pitchFamily="34" charset="0"/>
                      </a:endParaRP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98264">
                <a:tc>
                  <a:txBody>
                    <a:bodyPr/>
                    <a:lstStyle/>
                    <a:p>
                      <a:pPr algn="l"/>
                      <a:endParaRPr lang="fr-CA" sz="1000" noProof="0" dirty="0">
                        <a:solidFill>
                          <a:schemeClr val="tx1">
                            <a:lumMod val="75000"/>
                            <a:lumOff val="25000"/>
                          </a:schemeClr>
                        </a:solidFill>
                        <a:latin typeface="Franklin Gothic Book" panose="020B0503020102020204"/>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r>
                        <a:rPr lang="fr-CA" sz="1000" noProof="0" dirty="0">
                          <a:solidFill>
                            <a:schemeClr val="tx1">
                              <a:lumMod val="75000"/>
                              <a:lumOff val="25000"/>
                            </a:schemeClr>
                          </a:solidFill>
                          <a:latin typeface="Franklin Gothic Book" panose="020B0503020102020204"/>
                        </a:rPr>
                        <a:t>Actif 4,3 M $, 448 clients</a:t>
                      </a:r>
                    </a:p>
                    <a:p>
                      <a:r>
                        <a:rPr lang="fr-CA" sz="1000" noProof="0" dirty="0">
                          <a:solidFill>
                            <a:schemeClr val="tx1">
                              <a:lumMod val="75000"/>
                              <a:lumOff val="25000"/>
                            </a:schemeClr>
                          </a:solidFill>
                          <a:latin typeface="Franklin Gothic Book" panose="020B0503020102020204"/>
                        </a:rPr>
                        <a:t>3 points de service, 47 employés</a:t>
                      </a:r>
                    </a:p>
                    <a:p>
                      <a:r>
                        <a:rPr lang="fr-CA" sz="1000" noProof="0" dirty="0">
                          <a:solidFill>
                            <a:schemeClr val="tx1">
                              <a:lumMod val="75000"/>
                              <a:lumOff val="25000"/>
                            </a:schemeClr>
                          </a:solidFill>
                          <a:latin typeface="Franklin Gothic Book" panose="020B0503020102020204"/>
                        </a:rPr>
                        <a:t>Prêt moyen: 4 940 $</a:t>
                      </a:r>
                    </a:p>
                    <a:p>
                      <a:endParaRPr lang="fr-CA" sz="1000" noProof="0" dirty="0">
                        <a:solidFill>
                          <a:schemeClr val="tx1">
                            <a:lumMod val="75000"/>
                            <a:lumOff val="25000"/>
                          </a:schemeClr>
                        </a:solidFill>
                        <a:latin typeface="Franklin Gothic Book" panose="020B0503020102020204"/>
                      </a:endParaRPr>
                    </a:p>
                  </a:txBody>
                  <a:tcPr marT="0" marB="7200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tc>
                <a:extLst>
                  <a:ext uri="{0D108BD9-81ED-4DB2-BD59-A6C34878D82A}">
                    <a16:rowId xmlns:a16="http://schemas.microsoft.com/office/drawing/2014/main" val="10011"/>
                  </a:ext>
                </a:extLst>
              </a:tr>
            </a:tbl>
          </a:graphicData>
        </a:graphic>
      </p:graphicFrame>
      <p:sp>
        <p:nvSpPr>
          <p:cNvPr id="9" name="Espace réservé de la date 8"/>
          <p:cNvSpPr>
            <a:spLocks noGrp="1"/>
          </p:cNvSpPr>
          <p:nvPr>
            <p:ph type="dt" sz="half" idx="4294967295"/>
          </p:nvPr>
        </p:nvSpPr>
        <p:spPr>
          <a:xfrm>
            <a:off x="3462598" y="6596773"/>
            <a:ext cx="2076735" cy="182562"/>
          </a:xfrm>
          <a:prstGeom prst="rect">
            <a:avLst/>
          </a:prstGeom>
        </p:spPr>
        <p:txBody>
          <a:bodyPr anchor="b"/>
          <a:lstStyle/>
          <a:p>
            <a:r>
              <a:rPr lang="fr-FR" sz="900" dirty="0">
                <a:solidFill>
                  <a:schemeClr val="bg1">
                    <a:lumMod val="50000"/>
                  </a:schemeClr>
                </a:solidFill>
              </a:rPr>
              <a:t>Données au 30 septembre 2016</a:t>
            </a:r>
            <a:endParaRPr lang="fr-CA" sz="900" dirty="0">
              <a:solidFill>
                <a:schemeClr val="bg1">
                  <a:lumMod val="50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016" y="5835232"/>
            <a:ext cx="172155" cy="178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2"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016" y="2636912"/>
            <a:ext cx="245080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p:cNvCxnSpPr/>
          <p:nvPr/>
        </p:nvCxnSpPr>
        <p:spPr>
          <a:xfrm>
            <a:off x="323527" y="1035317"/>
            <a:ext cx="8496944" cy="0"/>
          </a:xfrm>
          <a:prstGeom prst="line">
            <a:avLst/>
          </a:prstGeom>
          <a:ln w="19050">
            <a:solidFill>
              <a:srgbClr val="2DA06A"/>
            </a:solidFill>
            <a:prstDash val="sysDot"/>
          </a:ln>
        </p:spPr>
        <p:style>
          <a:lnRef idx="1">
            <a:schemeClr val="accent1"/>
          </a:lnRef>
          <a:fillRef idx="0">
            <a:schemeClr val="accent1"/>
          </a:fillRef>
          <a:effectRef idx="0">
            <a:schemeClr val="accent1"/>
          </a:effectRef>
          <a:fontRef idx="minor">
            <a:schemeClr val="tx1"/>
          </a:fontRef>
        </p:style>
      </p:cxnSp>
      <p:pic>
        <p:nvPicPr>
          <p:cNvPr id="11" name="Image 10" descr="_Logo DID 4coul.jpg"/>
          <p:cNvPicPr>
            <a:picLocks noChangeAspect="1"/>
          </p:cNvPicPr>
          <p:nvPr/>
        </p:nvPicPr>
        <p:blipFill>
          <a:blip r:embed="rId6" cstate="screen">
            <a:clrChange>
              <a:clrFrom>
                <a:srgbClr val="FFFFFF"/>
              </a:clrFrom>
              <a:clrTo>
                <a:srgbClr val="FFFFFF">
                  <a:alpha val="0"/>
                </a:srgbClr>
              </a:clrTo>
            </a:clrChange>
          </a:blip>
          <a:stretch>
            <a:fillRect/>
          </a:stretch>
        </p:blipFill>
        <p:spPr>
          <a:xfrm>
            <a:off x="7558609" y="6521512"/>
            <a:ext cx="1558993" cy="331807"/>
          </a:xfrm>
          <a:prstGeom prst="rect">
            <a:avLst/>
          </a:prstGeom>
        </p:spPr>
      </p:pic>
      <p:sp>
        <p:nvSpPr>
          <p:cNvPr id="14" name="Titre 2"/>
          <p:cNvSpPr txBox="1">
            <a:spLocks/>
          </p:cNvSpPr>
          <p:nvPr/>
        </p:nvSpPr>
        <p:spPr>
          <a:xfrm>
            <a:off x="6059959" y="6516750"/>
            <a:ext cx="1498650" cy="125994"/>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41080" indent="-241080" algn="r"/>
            <a:r>
              <a:rPr lang="en-CA" sz="1100" dirty="0">
                <a:solidFill>
                  <a:schemeClr val="bg1">
                    <a:lumMod val="75000"/>
                  </a:schemeClr>
                </a:solidFill>
                <a:latin typeface="Franklin Gothic Medium" panose="020B0603020102020204" pitchFamily="34" charset="0"/>
              </a:rPr>
              <a:t>www.did.qc.ca</a:t>
            </a:r>
          </a:p>
        </p:txBody>
      </p:sp>
      <p:sp>
        <p:nvSpPr>
          <p:cNvPr id="3" name="Ellipse 2"/>
          <p:cNvSpPr/>
          <p:nvPr/>
        </p:nvSpPr>
        <p:spPr>
          <a:xfrm>
            <a:off x="5539333" y="1115342"/>
            <a:ext cx="3416057" cy="542807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88991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5C04A2C-8779-476D-8E13-25AA53EA9297}" type="slidenum">
              <a:rPr lang="fr-CA" smtClean="0"/>
              <a:t>11</a:t>
            </a:fld>
            <a:endParaRPr lang="fr-CA"/>
          </a:p>
        </p:txBody>
      </p:sp>
      <p:pic>
        <p:nvPicPr>
          <p:cNvPr id="6" name="Image 5"/>
          <p:cNvPicPr>
            <a:picLocks noChangeAspect="1"/>
          </p:cNvPicPr>
          <p:nvPr/>
        </p:nvPicPr>
        <p:blipFill>
          <a:blip r:embed="rId3"/>
          <a:stretch>
            <a:fillRect/>
          </a:stretch>
        </p:blipFill>
        <p:spPr>
          <a:xfrm>
            <a:off x="628650" y="116632"/>
            <a:ext cx="8058150" cy="4705350"/>
          </a:xfrm>
          <a:prstGeom prst="rect">
            <a:avLst/>
          </a:prstGeom>
        </p:spPr>
      </p:pic>
      <p:pic>
        <p:nvPicPr>
          <p:cNvPr id="4" name="Image 3"/>
          <p:cNvPicPr>
            <a:picLocks noChangeAspect="1"/>
          </p:cNvPicPr>
          <p:nvPr/>
        </p:nvPicPr>
        <p:blipFill>
          <a:blip r:embed="rId4"/>
          <a:stretch>
            <a:fillRect/>
          </a:stretch>
        </p:blipFill>
        <p:spPr>
          <a:xfrm>
            <a:off x="6138299" y="2471303"/>
            <a:ext cx="2350380" cy="1749785"/>
          </a:xfrm>
          <a:prstGeom prst="rect">
            <a:avLst/>
          </a:prstGeom>
        </p:spPr>
      </p:pic>
      <p:pic>
        <p:nvPicPr>
          <p:cNvPr id="1026" name="Picture 2" descr="image004"/>
          <p:cNvPicPr>
            <a:picLocks noChangeAspect="1" noChangeArrowheads="1"/>
          </p:cNvPicPr>
          <p:nvPr/>
        </p:nvPicPr>
        <p:blipFill rotWithShape="1">
          <a:blip r:embed="rId5">
            <a:extLst>
              <a:ext uri="{28A0092B-C50C-407E-A947-70E740481C1C}">
                <a14:useLocalDpi xmlns:a14="http://schemas.microsoft.com/office/drawing/2010/main" val="0"/>
              </a:ext>
            </a:extLst>
          </a:blip>
          <a:srcRect t="21237"/>
          <a:stretch/>
        </p:blipFill>
        <p:spPr bwMode="auto">
          <a:xfrm>
            <a:off x="5292080" y="5163105"/>
            <a:ext cx="3638550" cy="177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6142550" y="4945883"/>
            <a:ext cx="3291535" cy="523220"/>
          </a:xfrm>
          <a:prstGeom prst="rect">
            <a:avLst/>
          </a:prstGeom>
          <a:noFill/>
        </p:spPr>
        <p:txBody>
          <a:bodyPr wrap="square" rtlCol="0">
            <a:spAutoFit/>
          </a:bodyPr>
          <a:lstStyle/>
          <a:p>
            <a:r>
              <a:rPr lang="fr-CA" sz="1200" b="1" u="sng" dirty="0"/>
              <a:t>CFE Panama: Actionnariat</a:t>
            </a:r>
          </a:p>
          <a:p>
            <a:endParaRPr lang="fr-CA" sz="1600" b="1" u="sng" dirty="0"/>
          </a:p>
        </p:txBody>
      </p:sp>
      <p:sp>
        <p:nvSpPr>
          <p:cNvPr id="8" name="ZoneTexte 7"/>
          <p:cNvSpPr txBox="1"/>
          <p:nvPr/>
        </p:nvSpPr>
        <p:spPr>
          <a:xfrm>
            <a:off x="10706792" y="4752404"/>
            <a:ext cx="3291535" cy="584775"/>
          </a:xfrm>
          <a:prstGeom prst="rect">
            <a:avLst/>
          </a:prstGeom>
          <a:noFill/>
        </p:spPr>
        <p:txBody>
          <a:bodyPr wrap="square" rtlCol="0">
            <a:spAutoFit/>
          </a:bodyPr>
          <a:lstStyle/>
          <a:p>
            <a:r>
              <a:rPr lang="fr-CA" sz="1600" b="1" u="sng" dirty="0">
                <a:solidFill>
                  <a:schemeClr val="bg1"/>
                </a:solidFill>
              </a:rPr>
              <a:t>CFE Panama: Actionnariat</a:t>
            </a:r>
          </a:p>
          <a:p>
            <a:endParaRPr lang="fr-CA" sz="1600" b="1" u="sng" dirty="0"/>
          </a:p>
        </p:txBody>
      </p:sp>
    </p:spTree>
    <p:extLst>
      <p:ext uri="{BB962C8B-B14F-4D97-AF65-F5344CB8AC3E}">
        <p14:creationId xmlns:p14="http://schemas.microsoft.com/office/powerpoint/2010/main" val="4102703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5C04A2C-8779-476D-8E13-25AA53EA9297}" type="slidenum">
              <a:rPr lang="fr-CA" smtClean="0"/>
              <a:t>12</a:t>
            </a:fld>
            <a:endParaRPr lang="fr-CA"/>
          </a:p>
        </p:txBody>
      </p:sp>
      <p:pic>
        <p:nvPicPr>
          <p:cNvPr id="6" name="Image 5"/>
          <p:cNvPicPr>
            <a:picLocks noChangeAspect="1"/>
          </p:cNvPicPr>
          <p:nvPr/>
        </p:nvPicPr>
        <p:blipFill>
          <a:blip r:embed="rId3"/>
          <a:stretch>
            <a:fillRect/>
          </a:stretch>
        </p:blipFill>
        <p:spPr>
          <a:xfrm>
            <a:off x="552450" y="404664"/>
            <a:ext cx="8134350" cy="4724400"/>
          </a:xfrm>
          <a:prstGeom prst="rect">
            <a:avLst/>
          </a:prstGeom>
        </p:spPr>
      </p:pic>
      <p:pic>
        <p:nvPicPr>
          <p:cNvPr id="5" name="Image 4"/>
          <p:cNvPicPr>
            <a:picLocks noChangeAspect="1"/>
          </p:cNvPicPr>
          <p:nvPr/>
        </p:nvPicPr>
        <p:blipFill>
          <a:blip r:embed="rId4"/>
          <a:stretch>
            <a:fillRect/>
          </a:stretch>
        </p:blipFill>
        <p:spPr>
          <a:xfrm>
            <a:off x="6553200" y="2996952"/>
            <a:ext cx="1843134" cy="1517685"/>
          </a:xfrm>
          <a:prstGeom prst="rect">
            <a:avLst/>
          </a:prstGeom>
        </p:spPr>
      </p:pic>
      <p:pic>
        <p:nvPicPr>
          <p:cNvPr id="5122" name="Image 4" descr="image006"/>
          <p:cNvPicPr>
            <a:picLocks noChangeAspect="1" noChangeArrowheads="1"/>
          </p:cNvPicPr>
          <p:nvPr/>
        </p:nvPicPr>
        <p:blipFill rotWithShape="1">
          <a:blip r:embed="rId5">
            <a:extLst>
              <a:ext uri="{28A0092B-C50C-407E-A947-70E740481C1C}">
                <a14:useLocalDpi xmlns:a14="http://schemas.microsoft.com/office/drawing/2010/main" val="0"/>
              </a:ext>
            </a:extLst>
          </a:blip>
          <a:srcRect t="18048" b="11855"/>
          <a:stretch/>
        </p:blipFill>
        <p:spPr bwMode="auto">
          <a:xfrm>
            <a:off x="5004048" y="5126737"/>
            <a:ext cx="3886200" cy="172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6084168" y="4865127"/>
            <a:ext cx="3291535" cy="523220"/>
          </a:xfrm>
          <a:prstGeom prst="rect">
            <a:avLst/>
          </a:prstGeom>
          <a:noFill/>
        </p:spPr>
        <p:txBody>
          <a:bodyPr wrap="square" rtlCol="0">
            <a:spAutoFit/>
          </a:bodyPr>
          <a:lstStyle/>
          <a:p>
            <a:r>
              <a:rPr lang="fr-CA" sz="1200" b="1" u="sng" dirty="0"/>
              <a:t>CFE Tunisie: Actionnariat</a:t>
            </a:r>
          </a:p>
          <a:p>
            <a:endParaRPr lang="fr-CA" sz="1600" b="1" u="sng" dirty="0"/>
          </a:p>
        </p:txBody>
      </p:sp>
    </p:spTree>
    <p:extLst>
      <p:ext uri="{BB962C8B-B14F-4D97-AF65-F5344CB8AC3E}">
        <p14:creationId xmlns:p14="http://schemas.microsoft.com/office/powerpoint/2010/main" val="271872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Les leviers les plus prometteurs pour le développement d’une finance plus inclusive/dynamisme économique…</a:t>
            </a:r>
          </a:p>
        </p:txBody>
      </p:sp>
      <p:sp>
        <p:nvSpPr>
          <p:cNvPr id="3" name="Espace réservé du contenu 2"/>
          <p:cNvSpPr>
            <a:spLocks noGrp="1"/>
          </p:cNvSpPr>
          <p:nvPr>
            <p:ph idx="1"/>
          </p:nvPr>
        </p:nvSpPr>
        <p:spPr/>
        <p:txBody>
          <a:bodyPr>
            <a:normAutofit fontScale="85000" lnSpcReduction="10000"/>
          </a:bodyPr>
          <a:lstStyle/>
          <a:p>
            <a:r>
              <a:rPr lang="fr-FR" sz="2400" dirty="0"/>
              <a:t>Revaloriser le développement de la classe moyenne comme stratégie valable à la base du développement économique et social</a:t>
            </a:r>
          </a:p>
          <a:p>
            <a:r>
              <a:rPr lang="fr-FR" sz="2400" dirty="0"/>
              <a:t>« </a:t>
            </a:r>
            <a:r>
              <a:rPr lang="fr-FR" sz="2400" dirty="0" err="1"/>
              <a:t>Blended</a:t>
            </a:r>
            <a:r>
              <a:rPr lang="fr-FR" sz="2400" dirty="0"/>
              <a:t> Finance »</a:t>
            </a:r>
          </a:p>
          <a:p>
            <a:r>
              <a:rPr lang="fr-FR" sz="2400" dirty="0"/>
              <a:t>Professionnaliser les financements spécialisés (financement agricole, aux entrepreneurs, de l’habitat);</a:t>
            </a:r>
          </a:p>
          <a:p>
            <a:r>
              <a:rPr lang="fr-FR" sz="2400" dirty="0"/>
              <a:t>Travailler avec l’ensemble du secteur (ministère responsable, banque centrale, entité de supervision, association professionnelle, IMF…)</a:t>
            </a:r>
          </a:p>
          <a:p>
            <a:r>
              <a:rPr lang="fr-FR" sz="2400" dirty="0"/>
              <a:t>Les projets multi-leviers</a:t>
            </a:r>
          </a:p>
          <a:p>
            <a:pPr lvl="1"/>
            <a:r>
              <a:rPr lang="fr-FR" sz="2000" dirty="0"/>
              <a:t>un enjeu, plusieurs leviers;</a:t>
            </a:r>
          </a:p>
          <a:p>
            <a:pPr lvl="1"/>
            <a:r>
              <a:rPr lang="fr-FR" sz="2000" dirty="0"/>
              <a:t>La finance comme levier pour « amener les innovations au marché »</a:t>
            </a:r>
          </a:p>
          <a:p>
            <a:r>
              <a:rPr lang="fr-FR" sz="2400" dirty="0"/>
              <a:t>Les technologies, maîtrisées par les organisations du milieu…</a:t>
            </a:r>
          </a:p>
          <a:p>
            <a:endParaRPr lang="fr-FR" dirty="0"/>
          </a:p>
          <a:p>
            <a:pPr marL="0" indent="0">
              <a:buNone/>
            </a:pPr>
            <a:endParaRPr lang="fr-FR" dirty="0"/>
          </a:p>
        </p:txBody>
      </p:sp>
    </p:spTree>
    <p:extLst>
      <p:ext uri="{BB962C8B-B14F-4D97-AF65-F5344CB8AC3E}">
        <p14:creationId xmlns:p14="http://schemas.microsoft.com/office/powerpoint/2010/main" val="110053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enjeux</a:t>
            </a:r>
          </a:p>
        </p:txBody>
      </p:sp>
      <p:sp>
        <p:nvSpPr>
          <p:cNvPr id="3" name="Espace réservé du contenu 2"/>
          <p:cNvSpPr>
            <a:spLocks noGrp="1"/>
          </p:cNvSpPr>
          <p:nvPr>
            <p:ph idx="1"/>
          </p:nvPr>
        </p:nvSpPr>
        <p:spPr/>
        <p:txBody>
          <a:bodyPr>
            <a:normAutofit fontScale="85000" lnSpcReduction="20000"/>
          </a:bodyPr>
          <a:lstStyle/>
          <a:p>
            <a:r>
              <a:rPr lang="fr-FR" dirty="0"/>
              <a:t>Focus de l’aide sur « les plus pauvres des pauvres » incompatible avec le développement économique et social</a:t>
            </a:r>
          </a:p>
          <a:p>
            <a:pPr lvl="1"/>
            <a:r>
              <a:rPr lang="fr-FR" dirty="0"/>
              <a:t>Vs Développement d’une agriculture performante…</a:t>
            </a:r>
          </a:p>
          <a:p>
            <a:pPr lvl="1"/>
            <a:r>
              <a:rPr lang="fr-FR" dirty="0"/>
              <a:t>…De l’</a:t>
            </a:r>
            <a:r>
              <a:rPr lang="fr-FR" dirty="0" err="1"/>
              <a:t>entrepreneurship</a:t>
            </a:r>
            <a:r>
              <a:rPr lang="fr-FR" dirty="0"/>
              <a:t> et de son </a:t>
            </a:r>
            <a:r>
              <a:rPr lang="fr-FR" dirty="0" err="1"/>
              <a:t>éco-système</a:t>
            </a:r>
            <a:endParaRPr lang="fr-FR" dirty="0"/>
          </a:p>
          <a:p>
            <a:pPr lvl="1"/>
            <a:r>
              <a:rPr lang="fr-FR" dirty="0"/>
              <a:t>…De l’habitat</a:t>
            </a:r>
          </a:p>
          <a:p>
            <a:r>
              <a:rPr lang="fr-FR" dirty="0"/>
              <a:t>Développer l’accessibilité vs développer les capacités (techniques et gouvernance)</a:t>
            </a:r>
          </a:p>
          <a:p>
            <a:pPr lvl="1"/>
            <a:r>
              <a:rPr lang="fr-FR" dirty="0"/>
              <a:t>L’équilibre des fonds privés-publics</a:t>
            </a:r>
          </a:p>
          <a:p>
            <a:pPr lvl="1"/>
            <a:r>
              <a:rPr lang="fr-FR" dirty="0"/>
              <a:t>Le rôle des grandes fondations </a:t>
            </a:r>
          </a:p>
          <a:p>
            <a:r>
              <a:rPr lang="fr-FR" dirty="0"/>
              <a:t>La gestion des chantiers multi-leviers (qualité variable des consortium)</a:t>
            </a:r>
          </a:p>
          <a:p>
            <a:r>
              <a:rPr lang="fr-FR" dirty="0"/>
              <a:t>Les technologies…</a:t>
            </a:r>
          </a:p>
        </p:txBody>
      </p:sp>
    </p:spTree>
    <p:extLst>
      <p:ext uri="{BB962C8B-B14F-4D97-AF65-F5344CB8AC3E}">
        <p14:creationId xmlns:p14="http://schemas.microsoft.com/office/powerpoint/2010/main" val="193889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 y="-5920"/>
            <a:ext cx="9143999" cy="6858000"/>
          </a:xfrm>
          <a:prstGeom prst="rect">
            <a:avLst/>
          </a:prstGeom>
        </p:spPr>
      </p:pic>
      <p:sp>
        <p:nvSpPr>
          <p:cNvPr id="5" name="ZoneTexte 4"/>
          <p:cNvSpPr txBox="1"/>
          <p:nvPr/>
        </p:nvSpPr>
        <p:spPr>
          <a:xfrm>
            <a:off x="1598349" y="6613824"/>
            <a:ext cx="2438488" cy="200055"/>
          </a:xfrm>
          <a:prstGeom prst="rect">
            <a:avLst/>
          </a:prstGeom>
          <a:noFill/>
        </p:spPr>
        <p:txBody>
          <a:bodyPr wrap="none" rtlCol="0">
            <a:spAutoFit/>
          </a:bodyPr>
          <a:lstStyle/>
          <a:p>
            <a:r>
              <a:rPr lang="fr-CA" sz="700" dirty="0">
                <a:solidFill>
                  <a:schemeClr val="tx1">
                    <a:lumMod val="65000"/>
                    <a:lumOff val="35000"/>
                  </a:schemeClr>
                </a:solidFill>
                <a:latin typeface="Arial" panose="020B0604020202020204" pitchFamily="34" charset="0"/>
                <a:cs typeface="Arial" panose="020B0604020202020204" pitchFamily="34" charset="0"/>
              </a:rPr>
              <a:t>(%) = Taux de bancarisation selon Global </a:t>
            </a:r>
            <a:r>
              <a:rPr lang="fr-CA" sz="700" dirty="0" err="1">
                <a:solidFill>
                  <a:schemeClr val="tx1">
                    <a:lumMod val="65000"/>
                    <a:lumOff val="35000"/>
                  </a:schemeClr>
                </a:solidFill>
                <a:latin typeface="Arial" panose="020B0604020202020204" pitchFamily="34" charset="0"/>
                <a:cs typeface="Arial" panose="020B0604020202020204" pitchFamily="34" charset="0"/>
              </a:rPr>
              <a:t>Findex</a:t>
            </a:r>
            <a:r>
              <a:rPr lang="fr-CA" sz="700" dirty="0">
                <a:solidFill>
                  <a:schemeClr val="tx1">
                    <a:lumMod val="65000"/>
                    <a:lumOff val="35000"/>
                  </a:schemeClr>
                </a:solidFill>
                <a:latin typeface="Arial" panose="020B0604020202020204" pitchFamily="34" charset="0"/>
                <a:cs typeface="Arial" panose="020B0604020202020204" pitchFamily="34" charset="0"/>
              </a:rPr>
              <a:t>  (2014)</a:t>
            </a:r>
          </a:p>
        </p:txBody>
      </p:sp>
      <p:sp>
        <p:nvSpPr>
          <p:cNvPr id="6" name="ZoneTexte 5"/>
          <p:cNvSpPr txBox="1"/>
          <p:nvPr/>
        </p:nvSpPr>
        <p:spPr>
          <a:xfrm>
            <a:off x="2003231" y="4056291"/>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(17 %)</a:t>
            </a:r>
          </a:p>
        </p:txBody>
      </p:sp>
      <p:sp>
        <p:nvSpPr>
          <p:cNvPr id="7" name="ZoneTexte 6"/>
          <p:cNvSpPr txBox="1"/>
          <p:nvPr/>
        </p:nvSpPr>
        <p:spPr>
          <a:xfrm>
            <a:off x="1845361" y="4401999"/>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(43 %)</a:t>
            </a:r>
          </a:p>
        </p:txBody>
      </p:sp>
      <p:sp>
        <p:nvSpPr>
          <p:cNvPr id="8" name="ZoneTexte 7"/>
          <p:cNvSpPr txBox="1"/>
          <p:nvPr/>
        </p:nvSpPr>
        <p:spPr>
          <a:xfrm>
            <a:off x="1232249" y="4901856"/>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(46 %)</a:t>
            </a:r>
          </a:p>
        </p:txBody>
      </p:sp>
      <p:sp>
        <p:nvSpPr>
          <p:cNvPr id="9" name="ZoneTexte 8"/>
          <p:cNvSpPr txBox="1"/>
          <p:nvPr/>
        </p:nvSpPr>
        <p:spPr>
          <a:xfrm>
            <a:off x="1258846" y="4662084"/>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(30 %)</a:t>
            </a:r>
          </a:p>
        </p:txBody>
      </p:sp>
      <p:sp>
        <p:nvSpPr>
          <p:cNvPr id="10" name="ZoneTexte 9"/>
          <p:cNvSpPr txBox="1"/>
          <p:nvPr/>
        </p:nvSpPr>
        <p:spPr>
          <a:xfrm>
            <a:off x="3278773" y="3935789"/>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(12 %)</a:t>
            </a:r>
          </a:p>
        </p:txBody>
      </p:sp>
      <p:sp>
        <p:nvSpPr>
          <p:cNvPr id="11" name="ZoneTexte 10"/>
          <p:cNvSpPr txBox="1"/>
          <p:nvPr/>
        </p:nvSpPr>
        <p:spPr>
          <a:xfrm>
            <a:off x="2043811" y="4984752"/>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(38 %)</a:t>
            </a:r>
          </a:p>
        </p:txBody>
      </p:sp>
      <p:sp>
        <p:nvSpPr>
          <p:cNvPr id="12" name="ZoneTexte 11"/>
          <p:cNvSpPr txBox="1"/>
          <p:nvPr/>
        </p:nvSpPr>
        <p:spPr>
          <a:xfrm>
            <a:off x="3833432" y="3999701"/>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(13 %)</a:t>
            </a:r>
          </a:p>
        </p:txBody>
      </p:sp>
      <p:sp>
        <p:nvSpPr>
          <p:cNvPr id="13" name="ZoneTexte 12"/>
          <p:cNvSpPr txBox="1"/>
          <p:nvPr/>
        </p:nvSpPr>
        <p:spPr>
          <a:xfrm>
            <a:off x="2447650" y="5320662"/>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(32 %)</a:t>
            </a:r>
          </a:p>
        </p:txBody>
      </p:sp>
      <p:sp>
        <p:nvSpPr>
          <p:cNvPr id="14" name="ZoneTexte 13"/>
          <p:cNvSpPr txBox="1"/>
          <p:nvPr/>
        </p:nvSpPr>
        <p:spPr>
          <a:xfrm>
            <a:off x="5176191" y="5005533"/>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(19 %)</a:t>
            </a:r>
          </a:p>
        </p:txBody>
      </p:sp>
      <p:sp>
        <p:nvSpPr>
          <p:cNvPr id="15" name="ZoneTexte 14"/>
          <p:cNvSpPr txBox="1"/>
          <p:nvPr/>
        </p:nvSpPr>
        <p:spPr>
          <a:xfrm>
            <a:off x="4076077" y="4210495"/>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(13 %)</a:t>
            </a:r>
          </a:p>
        </p:txBody>
      </p:sp>
      <p:sp>
        <p:nvSpPr>
          <p:cNvPr id="16" name="ZoneTexte 15"/>
          <p:cNvSpPr txBox="1"/>
          <p:nvPr/>
        </p:nvSpPr>
        <p:spPr>
          <a:xfrm>
            <a:off x="3990403" y="3485344"/>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(27 %)</a:t>
            </a:r>
          </a:p>
        </p:txBody>
      </p:sp>
      <p:sp>
        <p:nvSpPr>
          <p:cNvPr id="17" name="ZoneTexte 16"/>
          <p:cNvSpPr txBox="1"/>
          <p:nvPr/>
        </p:nvSpPr>
        <p:spPr>
          <a:xfrm>
            <a:off x="3956755" y="4800183"/>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(18 %)</a:t>
            </a:r>
          </a:p>
        </p:txBody>
      </p:sp>
      <p:sp>
        <p:nvSpPr>
          <p:cNvPr id="18" name="ZoneTexte 17"/>
          <p:cNvSpPr txBox="1"/>
          <p:nvPr/>
        </p:nvSpPr>
        <p:spPr>
          <a:xfrm>
            <a:off x="4291075" y="2458291"/>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(78 %)</a:t>
            </a:r>
          </a:p>
        </p:txBody>
      </p:sp>
      <p:sp>
        <p:nvSpPr>
          <p:cNvPr id="19" name="ZoneTexte 18"/>
          <p:cNvSpPr txBox="1"/>
          <p:nvPr/>
        </p:nvSpPr>
        <p:spPr>
          <a:xfrm>
            <a:off x="5851568" y="2784789"/>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(54 %)</a:t>
            </a:r>
          </a:p>
        </p:txBody>
      </p:sp>
      <p:sp>
        <p:nvSpPr>
          <p:cNvPr id="20" name="ZoneTexte 19"/>
          <p:cNvSpPr txBox="1"/>
          <p:nvPr/>
        </p:nvSpPr>
        <p:spPr>
          <a:xfrm>
            <a:off x="5333700" y="5646041"/>
            <a:ext cx="420308"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(6 %)</a:t>
            </a:r>
          </a:p>
        </p:txBody>
      </p:sp>
      <p:sp>
        <p:nvSpPr>
          <p:cNvPr id="21" name="ZoneTexte 20"/>
          <p:cNvSpPr txBox="1"/>
          <p:nvPr/>
        </p:nvSpPr>
        <p:spPr>
          <a:xfrm>
            <a:off x="4738313" y="5439739"/>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(31 %)</a:t>
            </a:r>
          </a:p>
        </p:txBody>
      </p:sp>
      <p:sp>
        <p:nvSpPr>
          <p:cNvPr id="22" name="ZoneTexte 21"/>
          <p:cNvSpPr txBox="1"/>
          <p:nvPr/>
        </p:nvSpPr>
        <p:spPr>
          <a:xfrm>
            <a:off x="6285557" y="5036131"/>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(78 %)</a:t>
            </a:r>
          </a:p>
        </p:txBody>
      </p:sp>
      <p:sp>
        <p:nvSpPr>
          <p:cNvPr id="23" name="ZoneTexte 22"/>
          <p:cNvSpPr txBox="1"/>
          <p:nvPr/>
        </p:nvSpPr>
        <p:spPr>
          <a:xfrm>
            <a:off x="4015355" y="5222761"/>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(11 %)</a:t>
            </a:r>
          </a:p>
        </p:txBody>
      </p:sp>
      <p:sp>
        <p:nvSpPr>
          <p:cNvPr id="24" name="ZoneTexte 23"/>
          <p:cNvSpPr txBox="1"/>
          <p:nvPr/>
        </p:nvSpPr>
        <p:spPr>
          <a:xfrm>
            <a:off x="3452722" y="5010345"/>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(15 %)</a:t>
            </a:r>
          </a:p>
        </p:txBody>
      </p:sp>
      <p:sp>
        <p:nvSpPr>
          <p:cNvPr id="25" name="ZoneTexte 24"/>
          <p:cNvSpPr txBox="1"/>
          <p:nvPr/>
        </p:nvSpPr>
        <p:spPr>
          <a:xfrm>
            <a:off x="4963467" y="4565173"/>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(28 %)</a:t>
            </a:r>
          </a:p>
        </p:txBody>
      </p:sp>
      <p:sp>
        <p:nvSpPr>
          <p:cNvPr id="26" name="ZoneTexte 25"/>
          <p:cNvSpPr txBox="1"/>
          <p:nvPr/>
        </p:nvSpPr>
        <p:spPr>
          <a:xfrm>
            <a:off x="3190154" y="4762840"/>
            <a:ext cx="420308"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(6 %)</a:t>
            </a:r>
          </a:p>
        </p:txBody>
      </p:sp>
      <p:sp>
        <p:nvSpPr>
          <p:cNvPr id="27" name="ZoneTexte 26"/>
          <p:cNvSpPr txBox="1"/>
          <p:nvPr/>
        </p:nvSpPr>
        <p:spPr>
          <a:xfrm>
            <a:off x="4443674" y="4324914"/>
            <a:ext cx="420308"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(3 %)</a:t>
            </a:r>
          </a:p>
        </p:txBody>
      </p:sp>
      <p:sp>
        <p:nvSpPr>
          <p:cNvPr id="28" name="ZoneTexte 27"/>
          <p:cNvSpPr txBox="1"/>
          <p:nvPr/>
        </p:nvSpPr>
        <p:spPr>
          <a:xfrm>
            <a:off x="4410247" y="4504005"/>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(16 %)</a:t>
            </a:r>
          </a:p>
        </p:txBody>
      </p:sp>
      <p:sp>
        <p:nvSpPr>
          <p:cNvPr id="29" name="ZoneTexte 28"/>
          <p:cNvSpPr txBox="1"/>
          <p:nvPr/>
        </p:nvSpPr>
        <p:spPr>
          <a:xfrm>
            <a:off x="5866920" y="4933746"/>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(82 %)</a:t>
            </a:r>
          </a:p>
        </p:txBody>
      </p:sp>
      <p:sp>
        <p:nvSpPr>
          <p:cNvPr id="30" name="ZoneTexte 29"/>
          <p:cNvSpPr txBox="1"/>
          <p:nvPr/>
        </p:nvSpPr>
        <p:spPr>
          <a:xfrm>
            <a:off x="5470359" y="3918450"/>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(16 %)</a:t>
            </a:r>
          </a:p>
        </p:txBody>
      </p:sp>
      <p:sp>
        <p:nvSpPr>
          <p:cNvPr id="33" name="ZoneTexte 32"/>
          <p:cNvSpPr txBox="1"/>
          <p:nvPr/>
        </p:nvSpPr>
        <p:spPr>
          <a:xfrm>
            <a:off x="7000262" y="4786440"/>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(31 %)</a:t>
            </a:r>
          </a:p>
        </p:txBody>
      </p:sp>
      <p:sp>
        <p:nvSpPr>
          <p:cNvPr id="34" name="ZoneTexte 33"/>
          <p:cNvSpPr txBox="1"/>
          <p:nvPr/>
        </p:nvSpPr>
        <p:spPr>
          <a:xfrm>
            <a:off x="7294687" y="3927454"/>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(28 %)</a:t>
            </a:r>
          </a:p>
        </p:txBody>
      </p:sp>
      <p:sp>
        <p:nvSpPr>
          <p:cNvPr id="35" name="ZoneTexte 34"/>
          <p:cNvSpPr txBox="1"/>
          <p:nvPr/>
        </p:nvSpPr>
        <p:spPr>
          <a:xfrm>
            <a:off x="6686260" y="4134365"/>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(13 %)</a:t>
            </a:r>
          </a:p>
        </p:txBody>
      </p:sp>
      <p:sp>
        <p:nvSpPr>
          <p:cNvPr id="36" name="ZoneTexte 35"/>
          <p:cNvSpPr txBox="1"/>
          <p:nvPr/>
        </p:nvSpPr>
        <p:spPr>
          <a:xfrm>
            <a:off x="4795721" y="3878584"/>
            <a:ext cx="478016" cy="230832"/>
          </a:xfrm>
          <a:prstGeom prst="rect">
            <a:avLst/>
          </a:prstGeom>
          <a:noFill/>
        </p:spPr>
        <p:txBody>
          <a:bodyPr wrap="none" rtlCol="0">
            <a:spAutoFit/>
          </a:bodyPr>
          <a:lstStyle/>
          <a:p>
            <a:r>
              <a:rPr lang="fr-CA" sz="900" dirty="0">
                <a:solidFill>
                  <a:schemeClr val="tx1">
                    <a:lumMod val="65000"/>
                    <a:lumOff val="35000"/>
                  </a:schemeClr>
                </a:solidFill>
                <a:cs typeface="Arial" panose="020B0604020202020204" pitchFamily="34" charset="0"/>
              </a:rPr>
              <a:t>(29 %)</a:t>
            </a:r>
          </a:p>
        </p:txBody>
      </p:sp>
      <p:graphicFrame>
        <p:nvGraphicFramePr>
          <p:cNvPr id="38" name="Tableau 37"/>
          <p:cNvGraphicFramePr>
            <a:graphicFrameLocks noGrp="1"/>
          </p:cNvGraphicFramePr>
          <p:nvPr>
            <p:extLst>
              <p:ext uri="{D42A27DB-BD31-4B8C-83A1-F6EECF244321}">
                <p14:modId xmlns:p14="http://schemas.microsoft.com/office/powerpoint/2010/main" val="4204723532"/>
              </p:ext>
            </p:extLst>
          </p:nvPr>
        </p:nvGraphicFramePr>
        <p:xfrm>
          <a:off x="141945" y="5453593"/>
          <a:ext cx="1314460" cy="1316329"/>
        </p:xfrm>
        <a:graphic>
          <a:graphicData uri="http://schemas.openxmlformats.org/drawingml/2006/table">
            <a:tbl>
              <a:tblPr firstRow="1" bandRow="1">
                <a:tableStyleId>{2D5ABB26-0587-4C30-8999-92F81FD0307C}</a:tableStyleId>
              </a:tblPr>
              <a:tblGrid>
                <a:gridCol w="657230">
                  <a:extLst>
                    <a:ext uri="{9D8B030D-6E8A-4147-A177-3AD203B41FA5}">
                      <a16:colId xmlns:a16="http://schemas.microsoft.com/office/drawing/2014/main" val="20000"/>
                    </a:ext>
                  </a:extLst>
                </a:gridCol>
                <a:gridCol w="657230">
                  <a:extLst>
                    <a:ext uri="{9D8B030D-6E8A-4147-A177-3AD203B41FA5}">
                      <a16:colId xmlns:a16="http://schemas.microsoft.com/office/drawing/2014/main" val="20001"/>
                    </a:ext>
                  </a:extLst>
                </a:gridCol>
              </a:tblGrid>
              <a:tr h="152400">
                <a:tc gridSpan="2">
                  <a:txBody>
                    <a:bodyPr/>
                    <a:lstStyle/>
                    <a:p>
                      <a:pPr algn="ctr"/>
                      <a:r>
                        <a:rPr lang="fr-CA" sz="400" b="1" dirty="0">
                          <a:latin typeface="Arial" panose="020B0604020202020204" pitchFamily="34" charset="0"/>
                          <a:cs typeface="Arial" panose="020B0604020202020204" pitchFamily="34" charset="0"/>
                        </a:rPr>
                        <a:t>LÉGENDE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CA" sz="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52400">
                <a:tc>
                  <a:txBody>
                    <a:bodyPr/>
                    <a:lstStyle/>
                    <a:p>
                      <a:r>
                        <a:rPr lang="fr-CA" sz="400" b="1" dirty="0">
                          <a:latin typeface="Arial" panose="020B0604020202020204" pitchFamily="34" charset="0"/>
                          <a:cs typeface="Arial" panose="020B0604020202020204" pitchFamily="34" charset="0"/>
                        </a:rPr>
                        <a:t>Projet secteur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400" b="1" dirty="0" err="1">
                          <a:latin typeface="Arial" panose="020B0604020202020204" pitchFamily="34" charset="0"/>
                          <a:cs typeface="Arial" panose="020B0604020202020204" pitchFamily="34" charset="0"/>
                        </a:rPr>
                        <a:t>Proxfin</a:t>
                      </a:r>
                      <a:endParaRPr lang="fr-CA" sz="4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 b="1" i="0" u="none" strike="noStrike" cap="none" normalizeH="0" baseline="0" dirty="0">
                          <a:ln>
                            <a:noFill/>
                          </a:ln>
                          <a:solidFill>
                            <a:schemeClr val="tx1"/>
                          </a:solidFill>
                          <a:effectLst/>
                          <a:latin typeface="Arial" charset="0"/>
                        </a:rPr>
                        <a:t>Financement des entrepreneurs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 b="1" i="0" u="none" strike="noStrike" cap="none" normalizeH="0" baseline="0" dirty="0">
                          <a:ln>
                            <a:noFill/>
                          </a:ln>
                          <a:solidFill>
                            <a:schemeClr val="tx1"/>
                          </a:solidFill>
                          <a:effectLst/>
                          <a:latin typeface="Arial" charset="0"/>
                        </a:rPr>
                        <a:t>Financement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 b="1" i="0" u="none" strike="noStrike" cap="none" normalizeH="0" baseline="0" dirty="0">
                          <a:ln>
                            <a:noFill/>
                          </a:ln>
                          <a:solidFill>
                            <a:schemeClr val="tx1"/>
                          </a:solidFill>
                          <a:effectLst/>
                          <a:latin typeface="Arial" charset="0"/>
                        </a:rPr>
                        <a:t>agricole</a:t>
                      </a:r>
                      <a:endParaRPr lang="fr-CA" sz="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 b="1" i="0" u="none" strike="noStrike" cap="none" normalizeH="0" baseline="0" dirty="0">
                          <a:ln>
                            <a:noFill/>
                          </a:ln>
                          <a:solidFill>
                            <a:schemeClr val="tx1"/>
                          </a:solidFill>
                          <a:effectLst/>
                          <a:latin typeface="Arial" charset="0"/>
                        </a:rPr>
                        <a:t>Investissement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 b="1" i="0" u="none" strike="noStrike" cap="none" normalizeH="0" baseline="0" dirty="0">
                          <a:ln>
                            <a:noFill/>
                          </a:ln>
                          <a:solidFill>
                            <a:schemeClr val="tx1"/>
                          </a:solidFill>
                          <a:effectLst/>
                          <a:latin typeface="Arial" charset="0"/>
                        </a:rPr>
                        <a:t>Formation</a:t>
                      </a:r>
                    </a:p>
                    <a:p>
                      <a:endParaRPr lang="fr-CA" sz="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 b="1" i="0" u="none" strike="noStrike" cap="none" normalizeH="0" baseline="0" dirty="0">
                          <a:ln>
                            <a:noFill/>
                          </a:ln>
                          <a:solidFill>
                            <a:schemeClr val="tx1"/>
                          </a:solidFill>
                          <a:effectLst/>
                          <a:latin typeface="Arial" charset="0"/>
                        </a:rPr>
                        <a:t>Solutions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 b="1" i="0" u="none" strike="noStrike" cap="none" normalizeH="0" baseline="0" dirty="0">
                          <a:ln>
                            <a:noFill/>
                          </a:ln>
                          <a:solidFill>
                            <a:schemeClr val="tx1"/>
                          </a:solidFill>
                          <a:effectLst/>
                          <a:latin typeface="Arial" charset="0"/>
                        </a:rPr>
                        <a:t>technologiques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 b="1" i="0" u="none" strike="noStrike" cap="none" normalizeH="0" baseline="0" dirty="0">
                          <a:ln>
                            <a:noFill/>
                          </a:ln>
                          <a:solidFill>
                            <a:schemeClr val="tx1"/>
                          </a:solidFill>
                          <a:effectLst/>
                          <a:latin typeface="Arial" charset="0"/>
                        </a:rPr>
                        <a:t>Crédit scolaire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8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 b="1" i="0" u="none" strike="noStrike" cap="none" normalizeH="0" baseline="0" dirty="0">
                          <a:ln>
                            <a:noFill/>
                          </a:ln>
                          <a:solidFill>
                            <a:schemeClr val="tx1"/>
                          </a:solidFill>
                          <a:effectLst/>
                          <a:latin typeface="Arial" charset="0"/>
                        </a:rPr>
                        <a:t>Surveillance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400" b="1" dirty="0" err="1">
                          <a:latin typeface="Arial" panose="020B0604020202020204" pitchFamily="34" charset="0"/>
                          <a:cs typeface="Arial" panose="020B0604020202020204" pitchFamily="34" charset="0"/>
                        </a:rPr>
                        <a:t>Microassurance</a:t>
                      </a:r>
                      <a:endParaRPr lang="fr-CA" sz="4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 b="1" i="0" u="none" strike="noStrike" cap="none" normalizeH="0" baseline="0" dirty="0">
                          <a:ln>
                            <a:noFill/>
                          </a:ln>
                          <a:solidFill>
                            <a:schemeClr val="tx1"/>
                          </a:solidFill>
                          <a:effectLst/>
                          <a:latin typeface="Arial" charset="0"/>
                        </a:rPr>
                        <a:t>Financement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 b="1" i="0" u="none" strike="noStrike" cap="none" normalizeH="0" baseline="0" dirty="0">
                          <a:ln>
                            <a:noFill/>
                          </a:ln>
                          <a:solidFill>
                            <a:schemeClr val="tx1"/>
                          </a:solidFill>
                          <a:effectLst/>
                          <a:latin typeface="Arial" charset="0"/>
                        </a:rPr>
                        <a:t>de l’habitat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CA" sz="4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39"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95" y="5637243"/>
            <a:ext cx="115259" cy="11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395" y="5808568"/>
            <a:ext cx="107913" cy="1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321" y="6011466"/>
            <a:ext cx="123330" cy="1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152" y="6214374"/>
            <a:ext cx="119667" cy="11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059" y="6615356"/>
            <a:ext cx="101014" cy="9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4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229" y="6423926"/>
            <a:ext cx="105512" cy="105512"/>
          </a:xfrm>
          <a:prstGeom prst="rect">
            <a:avLst/>
          </a:prstGeom>
          <a:noFill/>
          <a:extLst>
            <a:ext uri="{909E8E84-426E-40DD-AFC4-6F175D3DCCD1}">
              <a14:hiddenFill xmlns:a14="http://schemas.microsoft.com/office/drawing/2010/main">
                <a:solidFill>
                  <a:srgbClr val="4F81BD"/>
                </a:solidFill>
              </a14:hiddenFill>
            </a:ext>
          </a:extLst>
        </p:spPr>
      </p:pic>
      <p:pic>
        <p:nvPicPr>
          <p:cNvPr id="45"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4240" y="5606343"/>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688" y="5814711"/>
            <a:ext cx="115192" cy="11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6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8511" y="6004473"/>
            <a:ext cx="121579" cy="11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5688" y="6209892"/>
            <a:ext cx="121881" cy="11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8819" y="6421310"/>
            <a:ext cx="115621" cy="11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8498" y="5372283"/>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0375" y="4816168"/>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9739" y="4856205"/>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26398" y="513065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8923" y="5142559"/>
            <a:ext cx="146050"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1287" y="5393530"/>
            <a:ext cx="107913" cy="1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7394" y="5393664"/>
            <a:ext cx="123330" cy="1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52010" y="5513914"/>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4066" y="5184863"/>
            <a:ext cx="107913" cy="1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0173" y="5191347"/>
            <a:ext cx="123330" cy="1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7463" y="5161211"/>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049" y="4524918"/>
            <a:ext cx="107913" cy="1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0156" y="4520516"/>
            <a:ext cx="123330" cy="1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7446" y="4501266"/>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2465" y="2861366"/>
            <a:ext cx="123330" cy="1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2148" y="3990841"/>
            <a:ext cx="123330" cy="1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0879" y="3945898"/>
            <a:ext cx="123330" cy="1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4892" y="4930470"/>
            <a:ext cx="123330" cy="1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7865" y="4905678"/>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16403" y="4917243"/>
            <a:ext cx="115192" cy="11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847" y="4919582"/>
            <a:ext cx="115259" cy="11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3207" y="4980035"/>
            <a:ext cx="123330" cy="1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648" y="4600420"/>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6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3075" y="4606579"/>
            <a:ext cx="121579" cy="11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895" y="4610054"/>
            <a:ext cx="123330" cy="1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806" y="3999701"/>
            <a:ext cx="115259" cy="11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531" y="3999701"/>
            <a:ext cx="107913" cy="1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0166" y="3988293"/>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2193" y="3993004"/>
            <a:ext cx="115192" cy="11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83746" y="3994481"/>
            <a:ext cx="121881" cy="11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093" y="3443897"/>
            <a:ext cx="107913" cy="1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6754" y="3444207"/>
            <a:ext cx="123330" cy="1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0529" y="3437857"/>
            <a:ext cx="115192" cy="11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1083" y="4114776"/>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8595" y="4119058"/>
            <a:ext cx="115192" cy="11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34412" y="4118629"/>
            <a:ext cx="115621" cy="11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6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5232" y="3978973"/>
            <a:ext cx="101014" cy="9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3874" y="3954364"/>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6373" y="3972623"/>
            <a:ext cx="115192" cy="11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8182" y="3972194"/>
            <a:ext cx="115621" cy="11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451" y="4210277"/>
            <a:ext cx="123330" cy="1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83632" y="3987082"/>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0562" y="4747651"/>
            <a:ext cx="115259" cy="11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57511" y="4747651"/>
            <a:ext cx="115192" cy="11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06565" y="4734971"/>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0906" y="4741141"/>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31874" y="4747491"/>
            <a:ext cx="115621" cy="11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2309" y="5088380"/>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3882" y="4303533"/>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8509" y="4182907"/>
            <a:ext cx="107913" cy="1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3675" y="4164560"/>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1838" y="4176173"/>
            <a:ext cx="115192" cy="11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82446" y="4178734"/>
            <a:ext cx="115621" cy="11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8893" y="4354352"/>
            <a:ext cx="107913" cy="1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2166" y="4355154"/>
            <a:ext cx="123330" cy="10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9755" y="4337186"/>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6810" y="5699793"/>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8682" y="2512042"/>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986" y="4489448"/>
            <a:ext cx="115259" cy="11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5695" y="4480291"/>
            <a:ext cx="123329" cy="12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2849" y="4755315"/>
            <a:ext cx="107913" cy="1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1140" y="4353617"/>
            <a:ext cx="119667" cy="11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4048" y="5521120"/>
            <a:ext cx="119667" cy="11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3715" y="3438545"/>
            <a:ext cx="119667" cy="11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6976" y="5190109"/>
            <a:ext cx="119667" cy="11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7968" y="4525618"/>
            <a:ext cx="119667" cy="11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38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nvPr>
        </p:nvGraphicFramePr>
        <p:xfrm>
          <a:off x="107504" y="-9096"/>
          <a:ext cx="8928992" cy="1440158"/>
        </p:xfrm>
        <a:graphic>
          <a:graphicData uri="http://schemas.openxmlformats.org/drawingml/2006/table">
            <a:tbl>
              <a:tblPr firstRow="1" bandRow="1">
                <a:tableStyleId>{5C22544A-7EE6-4342-B048-85BDC9FD1C3A}</a:tableStyleId>
              </a:tblPr>
              <a:tblGrid>
                <a:gridCol w="8928992">
                  <a:extLst>
                    <a:ext uri="{9D8B030D-6E8A-4147-A177-3AD203B41FA5}">
                      <a16:colId xmlns:a16="http://schemas.microsoft.com/office/drawing/2014/main" val="20000"/>
                    </a:ext>
                  </a:extLst>
                </a:gridCol>
              </a:tblGrid>
              <a:tr h="5317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000" b="1" noProof="0" dirty="0">
                          <a:solidFill>
                            <a:schemeClr val="tx1">
                              <a:lumMod val="75000"/>
                              <a:lumOff val="25000"/>
                            </a:schemeClr>
                          </a:solidFill>
                          <a:latin typeface="Arial" panose="020B0604020202020204" pitchFamily="34" charset="0"/>
                          <a:ea typeface="Geneva"/>
                          <a:cs typeface="Arial" panose="020B0604020202020204" pitchFamily="34" charset="0"/>
                          <a:sym typeface="Gotham-Medium" pitchFamily="88" charset="0"/>
                        </a:rPr>
                        <a:t>DÉVELOPPEMENT</a:t>
                      </a:r>
                      <a:r>
                        <a:rPr lang="es-CL" sz="2000" b="1" baseline="0" noProof="0" dirty="0">
                          <a:solidFill>
                            <a:schemeClr val="tx1">
                              <a:lumMod val="75000"/>
                              <a:lumOff val="25000"/>
                            </a:schemeClr>
                          </a:solidFill>
                          <a:latin typeface="Arial" panose="020B0604020202020204" pitchFamily="34" charset="0"/>
                          <a:ea typeface="Geneva"/>
                          <a:cs typeface="Arial" panose="020B0604020202020204" pitchFamily="34" charset="0"/>
                          <a:sym typeface="Gotham-Medium" pitchFamily="88" charset="0"/>
                        </a:rPr>
                        <a:t> INTERNATIONAL DESJARDINS EN RÉSUMÉ</a:t>
                      </a:r>
                      <a:endParaRPr lang="es-CL" sz="2000" b="1" noProof="0" dirty="0">
                        <a:solidFill>
                          <a:schemeClr val="tx1">
                            <a:lumMod val="75000"/>
                            <a:lumOff val="25000"/>
                          </a:schemeClr>
                        </a:solidFill>
                        <a:latin typeface="Arial" panose="020B0604020202020204" pitchFamily="34" charset="0"/>
                        <a:ea typeface="Geneva"/>
                        <a:cs typeface="Arial" panose="020B0604020202020204" pitchFamily="34" charset="0"/>
                        <a:sym typeface="Gotham-Medium" pitchFamily="8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2292">
                <a:tc>
                  <a:txBody>
                    <a:bodyPr/>
                    <a:lstStyle/>
                    <a:p>
                      <a:pPr algn="ctr"/>
                      <a:r>
                        <a:rPr lang="fr-CA"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Des partenariats actifs dans une trentaine de pays sur quatre continents. Volume actuel de projets de 30 M $/an.</a:t>
                      </a:r>
                    </a:p>
                    <a:p>
                      <a:pPr algn="ctr"/>
                      <a:r>
                        <a:rPr lang="fr-CA"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Une centaine d’employés, dont 25 en poste à l’étranger, et plus de 500 employés dans les CFE opérés par DID</a:t>
                      </a:r>
                      <a:r>
                        <a:rPr lang="es-CL"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a:t>
                      </a:r>
                      <a:endParaRPr lang="es-CL" sz="1050" i="1" noProof="0" dirty="0">
                        <a:solidFill>
                          <a:schemeClr val="tx1">
                            <a:lumMod val="75000"/>
                            <a:lumOff val="25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6091">
                <a:tc>
                  <a:txBody>
                    <a:bodyPr/>
                    <a:lstStyle/>
                    <a:p>
                      <a:pPr algn="ctr"/>
                      <a:r>
                        <a:rPr lang="fr-CA" sz="1400" b="1" cap="all" baseline="0" noProof="0" dirty="0">
                          <a:latin typeface="Arial" panose="020B0604020202020204" pitchFamily="34" charset="0"/>
                          <a:cs typeface="Arial" panose="020B0604020202020204" pitchFamily="34" charset="0"/>
                        </a:rPr>
                        <a:t>Trois leviers pour améliorer l’accès aux services financiers </a:t>
                      </a:r>
                    </a:p>
                  </a:txBody>
                  <a:tcPr anchor="b">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12" name="Tableau 11"/>
          <p:cNvGraphicFramePr>
            <a:graphicFrameLocks noGrp="1"/>
          </p:cNvGraphicFramePr>
          <p:nvPr>
            <p:extLst/>
          </p:nvPr>
        </p:nvGraphicFramePr>
        <p:xfrm>
          <a:off x="107504" y="1529367"/>
          <a:ext cx="2880321" cy="4989565"/>
        </p:xfrm>
        <a:graphic>
          <a:graphicData uri="http://schemas.openxmlformats.org/drawingml/2006/table">
            <a:tbl>
              <a:tblPr firstRow="1" bandRow="1">
                <a:tableStyleId>{5C22544A-7EE6-4342-B048-85BDC9FD1C3A}</a:tableStyleId>
              </a:tblPr>
              <a:tblGrid>
                <a:gridCol w="216025">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510129">
                <a:tc gridSpan="2">
                  <a:txBody>
                    <a:bodyPr/>
                    <a:lstStyle/>
                    <a:p>
                      <a:pPr marL="0" algn="ctr" defTabSz="914400" rtl="0" eaLnBrk="1" latinLnBrk="0" hangingPunct="1"/>
                      <a:r>
                        <a:rPr lang="fr-CA" sz="1200" b="1" kern="1200" noProof="0" dirty="0">
                          <a:solidFill>
                            <a:srgbClr val="2DA06A"/>
                          </a:solidFill>
                          <a:latin typeface="Arial" panose="020B0604020202020204" pitchFamily="34" charset="0"/>
                          <a:ea typeface="+mn-ea"/>
                          <a:cs typeface="Arial" panose="020B0604020202020204" pitchFamily="34" charset="0"/>
                        </a:rPr>
                        <a:t>EXPERTISE-CONSEIL</a:t>
                      </a:r>
                    </a:p>
                    <a:p>
                      <a:pPr marL="0" algn="ctr" defTabSz="914400" rtl="0" eaLnBrk="1" latinLnBrk="0" hangingPunct="1"/>
                      <a:r>
                        <a:rPr lang="fr-CA"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Depuis 1970</a:t>
                      </a:r>
                    </a:p>
                  </a:txBody>
                  <a:tcPr marB="0">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fr-CA" sz="1200" b="0" dirty="0">
                        <a:solidFill>
                          <a:schemeClr val="tx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7922">
                <a:tc>
                  <a:txBody>
                    <a:bodyPr/>
                    <a:lstStyle/>
                    <a:p>
                      <a:r>
                        <a:rPr lang="fr-CA" sz="1200" dirty="0">
                          <a:latin typeface="Franklin Gothic Book" panose="020B0503020102020204" pitchFamily="34" charset="0"/>
                          <a:sym typeface="Wingdings"/>
                        </a:rPr>
                        <a:t></a:t>
                      </a:r>
                      <a:endParaRPr lang="fr-CA" sz="1200" dirty="0">
                        <a:latin typeface="Franklin Gothic Book" panose="020B0503020102020204" pitchFamily="34" charset="0"/>
                      </a:endParaRPr>
                    </a:p>
                  </a:txBody>
                  <a:tcPr marB="0" anchor="ctr">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fr-CA" sz="1000" b="0" i="0" u="none" strike="noStrike" kern="1200" baseline="0" dirty="0">
                          <a:solidFill>
                            <a:schemeClr val="tx1">
                              <a:lumMod val="75000"/>
                              <a:lumOff val="25000"/>
                            </a:schemeClr>
                          </a:solidFill>
                          <a:latin typeface="Franklin Gothic Book" panose="020B0503020102020204"/>
                          <a:ea typeface="+mn-ea"/>
                          <a:cs typeface="+mn-cs"/>
                        </a:rPr>
                        <a:t>Plus de 500 mandats de courte et de longue durée dans 60 pays différents</a:t>
                      </a:r>
                    </a:p>
                  </a:txBody>
                  <a:tcPr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48423">
                <a:tc>
                  <a:txBody>
                    <a:bodyPr/>
                    <a:lstStyle/>
                    <a:p>
                      <a:endParaRPr lang="fr-CA" sz="1200" dirty="0">
                        <a:latin typeface="Franklin Gothic Book" panose="020B0503020102020204" pitchFamily="34" charset="0"/>
                        <a:sym typeface="Wingdings"/>
                      </a:endParaRPr>
                    </a:p>
                    <a:p>
                      <a:endParaRPr lang="fr-CA" sz="1200" dirty="0">
                        <a:latin typeface="Franklin Gothic Book" panose="020B0503020102020204" pitchFamily="34" charset="0"/>
                        <a:sym typeface="Wingdings"/>
                      </a:endParaRPr>
                    </a:p>
                    <a:p>
                      <a:r>
                        <a:rPr lang="fr-CA" sz="1200" dirty="0">
                          <a:latin typeface="Franklin Gothic Book" panose="020B0503020102020204" pitchFamily="34" charset="0"/>
                          <a:sym typeface="Wingdings"/>
                        </a:rPr>
                        <a:t></a:t>
                      </a:r>
                      <a:endParaRPr lang="fr-CA" sz="1200" dirty="0">
                        <a:latin typeface="Franklin Gothic Book" panose="020B0503020102020204" pitchFamily="34" charset="0"/>
                      </a:endParaRPr>
                    </a:p>
                  </a:txBody>
                  <a:tcPr marB="0">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fr-CA" sz="1000" noProof="0" dirty="0">
                        <a:solidFill>
                          <a:schemeClr val="tx1">
                            <a:lumMod val="75000"/>
                            <a:lumOff val="25000"/>
                          </a:schemeClr>
                        </a:solidFill>
                        <a:latin typeface="Franklin Gothic Book" panose="020B0503020102020204"/>
                      </a:endParaRPr>
                    </a:p>
                    <a:p>
                      <a:endParaRPr lang="fr-CA" sz="1000" b="0" i="0" kern="1200" dirty="0">
                        <a:solidFill>
                          <a:schemeClr val="dk1"/>
                        </a:solidFill>
                        <a:effectLst/>
                        <a:latin typeface="Franklin Gothic Book" panose="020B0503020102020204"/>
                        <a:ea typeface="+mn-ea"/>
                        <a:cs typeface="+mn-cs"/>
                      </a:endParaRPr>
                    </a:p>
                    <a:p>
                      <a:r>
                        <a:rPr lang="fr-CA" sz="1000" b="0" i="0" kern="1200" dirty="0">
                          <a:solidFill>
                            <a:schemeClr val="tx1">
                              <a:lumMod val="75000"/>
                              <a:lumOff val="25000"/>
                            </a:schemeClr>
                          </a:solidFill>
                          <a:effectLst/>
                          <a:latin typeface="Franklin Gothic Book" panose="020B0503020102020204"/>
                          <a:ea typeface="+mn-ea"/>
                          <a:cs typeface="+mn-cs"/>
                        </a:rPr>
                        <a:t>Une gamme complète de </a:t>
                      </a:r>
                      <a:r>
                        <a:rPr lang="fr-CA" sz="1000" b="1" i="0" kern="1200" dirty="0">
                          <a:solidFill>
                            <a:schemeClr val="tx1">
                              <a:lumMod val="75000"/>
                              <a:lumOff val="25000"/>
                            </a:schemeClr>
                          </a:solidFill>
                          <a:effectLst/>
                          <a:latin typeface="Franklin Gothic Book" panose="020B0503020102020204"/>
                          <a:ea typeface="+mn-ea"/>
                          <a:cs typeface="+mn-cs"/>
                        </a:rPr>
                        <a:t>solutions spécialisées </a:t>
                      </a:r>
                      <a:r>
                        <a:rPr lang="fr-CA" sz="1000" b="0" i="0" kern="1200" dirty="0">
                          <a:solidFill>
                            <a:schemeClr val="tx1">
                              <a:lumMod val="75000"/>
                              <a:lumOff val="25000"/>
                            </a:schemeClr>
                          </a:solidFill>
                          <a:effectLst/>
                          <a:latin typeface="Franklin Gothic Book" panose="020B0503020102020204"/>
                          <a:ea typeface="+mn-ea"/>
                          <a:cs typeface="+mn-cs"/>
                        </a:rPr>
                        <a:t>pour soutenir la professionnalisation et la croissance des institutions  financières, ou l’ensemble du secteur de la finance inclusive, dans les pays en développement : épargne, technologies, formation en entreprise,  supervision et encadrement légal, gouvernance, services financiers agricoles et aux entrepreneurs, financement de l’habitat, etc.</a:t>
                      </a:r>
                      <a:endParaRPr lang="fr-CA" sz="1000" dirty="0">
                        <a:solidFill>
                          <a:schemeClr val="tx1">
                            <a:lumMod val="75000"/>
                            <a:lumOff val="25000"/>
                          </a:schemeClr>
                        </a:solidFill>
                        <a:latin typeface="Franklin Gothic Book" panose="020B0503020102020204"/>
                      </a:endParaRPr>
                    </a:p>
                  </a:txBody>
                  <a:tcPr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05816">
                <a:tc>
                  <a:txBody>
                    <a:bodyPr/>
                    <a:lstStyle/>
                    <a:p>
                      <a:r>
                        <a:rPr lang="fr-CA" sz="1200" dirty="0">
                          <a:latin typeface="Franklin Gothic Book" panose="020B0503020102020204" pitchFamily="34" charset="0"/>
                          <a:sym typeface="Wingdings"/>
                        </a:rPr>
                        <a:t></a:t>
                      </a:r>
                      <a:endParaRPr lang="fr-CA" sz="1200" dirty="0">
                        <a:latin typeface="Franklin Gothic Book" panose="020B0503020102020204" pitchFamily="34" charset="0"/>
                      </a:endParaRPr>
                    </a:p>
                  </a:txBody>
                  <a:tcPr marB="0" anchor="ctr">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spcAft>
                          <a:spcPts val="300"/>
                        </a:spcAft>
                      </a:pPr>
                      <a:r>
                        <a:rPr lang="fr-CA" sz="1000" noProof="0" dirty="0">
                          <a:solidFill>
                            <a:schemeClr val="tx1">
                              <a:lumMod val="75000"/>
                              <a:lumOff val="25000"/>
                            </a:schemeClr>
                          </a:solidFill>
                          <a:latin typeface="Franklin Gothic Book" panose="020B0503020102020204"/>
                        </a:rPr>
                        <a:t>               </a:t>
                      </a:r>
                      <a:r>
                        <a:rPr lang="fr-CA" sz="1000" dirty="0">
                          <a:solidFill>
                            <a:schemeClr val="tx1">
                              <a:lumMod val="75000"/>
                              <a:lumOff val="25000"/>
                            </a:schemeClr>
                          </a:solidFill>
                          <a:latin typeface="Franklin Gothic Book" panose="020B0503020102020204"/>
                        </a:rPr>
                        <a:t>: </a:t>
                      </a:r>
                      <a:r>
                        <a:rPr lang="fr-CA" sz="1000" b="0" i="0" u="none" strike="noStrike" kern="1200" baseline="0" dirty="0">
                          <a:solidFill>
                            <a:schemeClr val="tx1">
                              <a:lumMod val="75000"/>
                              <a:lumOff val="25000"/>
                            </a:schemeClr>
                          </a:solidFill>
                          <a:latin typeface="Franklin Gothic Book" panose="020B0503020102020204"/>
                          <a:ea typeface="+mn-ea"/>
                          <a:cs typeface="+mn-cs"/>
                        </a:rPr>
                        <a:t>Un réseau de 26 partenaires incluant une vingtaine de grands réseaux coopératifs</a:t>
                      </a:r>
                    </a:p>
                  </a:txBody>
                  <a:tcPr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6417">
                <a:tc>
                  <a:txBody>
                    <a:bodyPr/>
                    <a:lstStyle/>
                    <a:p>
                      <a:endParaRPr lang="fr-CA" sz="1200" dirty="0">
                        <a:latin typeface="Franklin Gothic Book" panose="020B0503020102020204" pitchFamily="34" charset="0"/>
                      </a:endParaRPr>
                    </a:p>
                  </a:txBody>
                  <a:tcPr marB="0">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712788" algn="l" defTabSz="914400" rtl="0" eaLnBrk="1" fontAlgn="auto" latinLnBrk="0" hangingPunct="1">
                        <a:lnSpc>
                          <a:spcPct val="100000"/>
                        </a:lnSpc>
                        <a:spcBef>
                          <a:spcPts val="0"/>
                        </a:spcBef>
                        <a:spcAft>
                          <a:spcPts val="0"/>
                        </a:spcAft>
                        <a:buClrTx/>
                        <a:buSzTx/>
                        <a:buFontTx/>
                        <a:buNone/>
                        <a:tabLst/>
                        <a:defRPr/>
                      </a:pPr>
                      <a:r>
                        <a:rPr lang="fr-CA" sz="1000" i="1" noProof="0" dirty="0">
                          <a:solidFill>
                            <a:schemeClr val="tx1">
                              <a:lumMod val="75000"/>
                              <a:lumOff val="25000"/>
                            </a:schemeClr>
                          </a:solidFill>
                          <a:latin typeface="Franklin Gothic Book" panose="020B0503020102020204"/>
                        </a:rPr>
                        <a:t>Depuis 2014</a:t>
                      </a:r>
                    </a:p>
                  </a:txBody>
                  <a:tcPr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8686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200" dirty="0">
                        <a:latin typeface="Franklin Gothic Book" panose="020B0503020102020204" pitchFamily="34" charset="0"/>
                        <a:sym typeface="Wingding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a:latin typeface="Franklin Gothic Book" panose="020B0503020102020204" pitchFamily="34" charset="0"/>
                          <a:sym typeface="Wingdings"/>
                        </a:rPr>
                        <a:t></a:t>
                      </a:r>
                      <a:endParaRPr lang="fr-CA" sz="1200" dirty="0">
                        <a:latin typeface="Franklin Gothic Book" panose="020B0503020102020204" pitchFamily="34" charset="0"/>
                      </a:endParaRPr>
                    </a:p>
                    <a:p>
                      <a:endParaRPr lang="fr-CA" sz="1200" dirty="0">
                        <a:latin typeface="Franklin Gothic Book" panose="020B0503020102020204" pitchFamily="34" charset="0"/>
                      </a:endParaRPr>
                    </a:p>
                  </a:txBody>
                  <a:tcPr marB="0">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73050" marR="0" indent="0" algn="l" defTabSz="914400" rtl="0" eaLnBrk="1" fontAlgn="auto" latinLnBrk="0" hangingPunct="1">
                        <a:lnSpc>
                          <a:spcPct val="100000"/>
                        </a:lnSpc>
                        <a:spcBef>
                          <a:spcPts val="0"/>
                        </a:spcBef>
                        <a:spcAft>
                          <a:spcPts val="0"/>
                        </a:spcAft>
                        <a:buClrTx/>
                        <a:buSzTx/>
                        <a:buFontTx/>
                        <a:buNone/>
                        <a:tabLst/>
                        <a:defRPr/>
                      </a:pPr>
                      <a:r>
                        <a:rPr lang="fr-CA" sz="1000" b="0" i="0" u="none" strike="noStrike" kern="1200" baseline="0" dirty="0">
                          <a:solidFill>
                            <a:schemeClr val="tx1">
                              <a:lumMod val="75000"/>
                              <a:lumOff val="25000"/>
                            </a:schemeClr>
                          </a:solidFill>
                          <a:latin typeface="Franklin Gothic Book" panose="020B0503020102020204"/>
                          <a:ea typeface="+mn-ea"/>
                          <a:cs typeface="+mn-cs"/>
                          <a:sym typeface="Wingdings"/>
                        </a:rPr>
                        <a:t>En appui aux caisses du Québec </a:t>
                      </a:r>
                      <a:br>
                        <a:rPr lang="fr-CA" sz="1000" b="0" i="0" u="none" strike="noStrike" kern="1200" baseline="0" dirty="0">
                          <a:solidFill>
                            <a:schemeClr val="tx1">
                              <a:lumMod val="75000"/>
                              <a:lumOff val="25000"/>
                            </a:schemeClr>
                          </a:solidFill>
                          <a:latin typeface="Franklin Gothic Book" panose="020B0503020102020204"/>
                          <a:ea typeface="+mn-ea"/>
                          <a:cs typeface="+mn-cs"/>
                          <a:sym typeface="Wingdings"/>
                        </a:rPr>
                      </a:br>
                      <a:r>
                        <a:rPr lang="fr-CA" sz="1000" b="0" i="0" u="none" strike="noStrike" kern="1200" baseline="0" dirty="0">
                          <a:solidFill>
                            <a:schemeClr val="tx1">
                              <a:lumMod val="75000"/>
                              <a:lumOff val="25000"/>
                            </a:schemeClr>
                          </a:solidFill>
                          <a:latin typeface="Franklin Gothic Book" panose="020B0503020102020204"/>
                          <a:ea typeface="+mn-ea"/>
                          <a:cs typeface="+mn-cs"/>
                          <a:sym typeface="Wingdings"/>
                        </a:rPr>
                        <a:t>et de l’Ontario dans le déploiement </a:t>
                      </a:r>
                      <a:br>
                        <a:rPr lang="fr-CA" sz="1000" b="0" i="0" u="none" strike="noStrike" kern="1200" baseline="0" dirty="0">
                          <a:solidFill>
                            <a:schemeClr val="tx1">
                              <a:lumMod val="75000"/>
                              <a:lumOff val="25000"/>
                            </a:schemeClr>
                          </a:solidFill>
                          <a:latin typeface="Franklin Gothic Book" panose="020B0503020102020204"/>
                          <a:ea typeface="+mn-ea"/>
                          <a:cs typeface="+mn-cs"/>
                          <a:sym typeface="Wingdings"/>
                        </a:rPr>
                      </a:br>
                      <a:r>
                        <a:rPr lang="fr-CA" sz="1000" b="0" i="0" u="none" strike="noStrike" kern="1200" baseline="0" dirty="0">
                          <a:solidFill>
                            <a:schemeClr val="tx1">
                              <a:lumMod val="75000"/>
                              <a:lumOff val="25000"/>
                            </a:schemeClr>
                          </a:solidFill>
                          <a:latin typeface="Franklin Gothic Book" panose="020B0503020102020204"/>
                          <a:ea typeface="+mn-ea"/>
                          <a:cs typeface="+mn-cs"/>
                          <a:sym typeface="Wingdings"/>
                        </a:rPr>
                        <a:t>et le suivi des impacts des </a:t>
                      </a:r>
                      <a:r>
                        <a:rPr lang="fr-CA" sz="1000" b="1" i="0" u="none" strike="noStrike" kern="1200" baseline="0" dirty="0">
                          <a:solidFill>
                            <a:schemeClr val="tx1">
                              <a:lumMod val="75000"/>
                              <a:lumOff val="25000"/>
                            </a:schemeClr>
                          </a:solidFill>
                          <a:latin typeface="Franklin Gothic Book" panose="020B0503020102020204"/>
                          <a:ea typeface="+mn-ea"/>
                          <a:cs typeface="+mn-cs"/>
                          <a:sym typeface="Wingdings"/>
                        </a:rPr>
                        <a:t>produits financiers de solidarité</a:t>
                      </a:r>
                      <a:r>
                        <a:rPr lang="fr-CA" sz="1000" b="0" i="0" u="none" strike="noStrike" kern="1200" baseline="0" dirty="0">
                          <a:solidFill>
                            <a:schemeClr val="tx1">
                              <a:lumMod val="75000"/>
                              <a:lumOff val="25000"/>
                            </a:schemeClr>
                          </a:solidFill>
                          <a:latin typeface="Franklin Gothic Book" panose="020B0503020102020204"/>
                          <a:ea typeface="+mn-ea"/>
                          <a:cs typeface="+mn-cs"/>
                        </a:rPr>
                        <a:t>.</a:t>
                      </a:r>
                    </a:p>
                  </a:txBody>
                  <a:tcPr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13" name="Picture 4" descr="Proxfin-CMYK"/>
          <p:cNvPicPr>
            <a:picLocks noChangeAspect="1" noChangeArrowheads="1"/>
          </p:cNvPicPr>
          <p:nvPr/>
        </p:nvPicPr>
        <p:blipFill>
          <a:blip r:embed="rId3" cstate="print"/>
          <a:srcRect/>
          <a:stretch>
            <a:fillRect/>
          </a:stretch>
        </p:blipFill>
        <p:spPr bwMode="auto">
          <a:xfrm>
            <a:off x="405928" y="4845408"/>
            <a:ext cx="444144" cy="194375"/>
          </a:xfrm>
          <a:prstGeom prst="rect">
            <a:avLst/>
          </a:prstGeom>
          <a:solidFill>
            <a:srgbClr val="CCECFF"/>
          </a:solidFill>
          <a:ln w="9525">
            <a:noFill/>
            <a:miter lim="800000"/>
            <a:headEnd/>
            <a:tailEnd/>
          </a:ln>
          <a:effectLst>
            <a:outerShdw blurRad="50800" dist="50800" dir="5400000" algn="ctr" rotWithShape="0">
              <a:srgbClr val="000000">
                <a:alpha val="0"/>
              </a:srgbClr>
            </a:outerShdw>
          </a:effectLst>
        </p:spPr>
      </p:pic>
      <p:graphicFrame>
        <p:nvGraphicFramePr>
          <p:cNvPr id="15" name="Tableau 14"/>
          <p:cNvGraphicFramePr>
            <a:graphicFrameLocks noGrp="1"/>
          </p:cNvGraphicFramePr>
          <p:nvPr>
            <p:extLst>
              <p:ext uri="{D42A27DB-BD31-4B8C-83A1-F6EECF244321}">
                <p14:modId xmlns:p14="http://schemas.microsoft.com/office/powerpoint/2010/main" val="1017397055"/>
              </p:ext>
            </p:extLst>
          </p:nvPr>
        </p:nvGraphicFramePr>
        <p:xfrm>
          <a:off x="3064403" y="1529361"/>
          <a:ext cx="2707788" cy="4987388"/>
        </p:xfrm>
        <a:graphic>
          <a:graphicData uri="http://schemas.openxmlformats.org/drawingml/2006/table">
            <a:tbl>
              <a:tblPr firstRow="1" bandRow="1">
                <a:tableStyleId>{5C22544A-7EE6-4342-B048-85BDC9FD1C3A}</a:tableStyleId>
              </a:tblPr>
              <a:tblGrid>
                <a:gridCol w="1710182">
                  <a:extLst>
                    <a:ext uri="{9D8B030D-6E8A-4147-A177-3AD203B41FA5}">
                      <a16:colId xmlns:a16="http://schemas.microsoft.com/office/drawing/2014/main" val="20000"/>
                    </a:ext>
                  </a:extLst>
                </a:gridCol>
                <a:gridCol w="997606">
                  <a:extLst>
                    <a:ext uri="{9D8B030D-6E8A-4147-A177-3AD203B41FA5}">
                      <a16:colId xmlns:a16="http://schemas.microsoft.com/office/drawing/2014/main" val="20001"/>
                    </a:ext>
                  </a:extLst>
                </a:gridCol>
              </a:tblGrid>
              <a:tr h="522013">
                <a:tc gridSpan="2">
                  <a:txBody>
                    <a:bodyPr/>
                    <a:lstStyle/>
                    <a:p>
                      <a:pPr algn="ctr"/>
                      <a:r>
                        <a:rPr lang="fr-CA" sz="1200" b="1" kern="1200" noProof="0" dirty="0">
                          <a:solidFill>
                            <a:srgbClr val="2DA06A"/>
                          </a:solidFill>
                          <a:latin typeface="Arial" panose="020B0604020202020204" pitchFamily="34" charset="0"/>
                          <a:ea typeface="+mn-ea"/>
                          <a:cs typeface="Arial" panose="020B0604020202020204" pitchFamily="34" charset="0"/>
                        </a:rPr>
                        <a:t>INVESTISSEMENTS</a:t>
                      </a:r>
                    </a:p>
                    <a:p>
                      <a:pPr marL="0" algn="ctr" defTabSz="914400" rtl="0" eaLnBrk="1" latinLnBrk="0" hangingPunct="1"/>
                      <a:r>
                        <a:rPr lang="fr-CA"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Depuis 1998</a:t>
                      </a:r>
                    </a:p>
                  </a:txBody>
                  <a:tcP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fr-CA" sz="1200" b="0" dirty="0">
                        <a:solidFill>
                          <a:schemeClr val="tx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08457">
                <a:tc gridSpan="2">
                  <a:txBody>
                    <a:bodyPr/>
                    <a:lstStyle/>
                    <a:p>
                      <a:pPr algn="ctr"/>
                      <a:r>
                        <a:rPr lang="fr-CA" sz="1000" b="0" i="0" kern="1200" noProof="0" dirty="0">
                          <a:solidFill>
                            <a:schemeClr val="tx1">
                              <a:lumMod val="75000"/>
                              <a:lumOff val="25000"/>
                            </a:schemeClr>
                          </a:solidFill>
                          <a:effectLst/>
                          <a:latin typeface="Franklin Gothic Book" panose="020B0503020102020204" pitchFamily="34" charset="0"/>
                          <a:ea typeface="+mn-ea"/>
                          <a:cs typeface="+mn-cs"/>
                        </a:rPr>
                        <a:t>Gestionnaire de fonds visant le financement, par dette ou par équité, d’institutions qui contribuent à améliorer l’inclusion financière</a:t>
                      </a: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200" i="1"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4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00" b="1" noProof="0" dirty="0">
                          <a:solidFill>
                            <a:schemeClr val="tx1">
                              <a:lumMod val="75000"/>
                              <a:lumOff val="25000"/>
                            </a:schemeClr>
                          </a:solidFill>
                          <a:latin typeface="Franklin Gothic Book" panose="020B0503020102020204" pitchFamily="34" charset="0"/>
                        </a:rPr>
                        <a:t>Fonds de partenariat</a:t>
                      </a: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CA" sz="1000" b="0" i="0" kern="1200" noProof="0" dirty="0">
                          <a:solidFill>
                            <a:schemeClr val="tx1">
                              <a:lumMod val="75000"/>
                              <a:lumOff val="25000"/>
                            </a:schemeClr>
                          </a:solidFill>
                          <a:effectLst/>
                          <a:latin typeface="Franklin Gothic Book" panose="020B0503020102020204" pitchFamily="34" charset="0"/>
                          <a:ea typeface="+mn-ea"/>
                          <a:cs typeface="+mn-cs"/>
                        </a:rPr>
                        <a:t>20 M $</a:t>
                      </a: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95543">
                <a:tc>
                  <a:txBody>
                    <a:bodyPr/>
                    <a:lstStyle/>
                    <a:p>
                      <a:r>
                        <a:rPr lang="fr-CA" sz="1000" b="1" noProof="0" dirty="0">
                          <a:solidFill>
                            <a:schemeClr val="tx1">
                              <a:lumMod val="75000"/>
                              <a:lumOff val="25000"/>
                            </a:schemeClr>
                          </a:solidFill>
                          <a:latin typeface="Franklin Gothic Book" panose="020B0503020102020204" pitchFamily="34" charset="0"/>
                        </a:rPr>
                        <a:t>Fonds</a:t>
                      </a:r>
                      <a:r>
                        <a:rPr lang="fr-CA" sz="1000" b="1" baseline="0" noProof="0" dirty="0">
                          <a:solidFill>
                            <a:schemeClr val="tx1">
                              <a:lumMod val="75000"/>
                              <a:lumOff val="25000"/>
                            </a:schemeClr>
                          </a:solidFill>
                          <a:latin typeface="Franklin Gothic Book" panose="020B0503020102020204" pitchFamily="34" charset="0"/>
                        </a:rPr>
                        <a:t> Desjardins pour la finance inclusive</a:t>
                      </a:r>
                    </a:p>
                    <a:p>
                      <a:r>
                        <a:rPr lang="fr-CA" sz="1000" noProof="0" dirty="0">
                          <a:solidFill>
                            <a:schemeClr val="tx1">
                              <a:lumMod val="75000"/>
                              <a:lumOff val="25000"/>
                            </a:schemeClr>
                          </a:solidFill>
                          <a:latin typeface="Franklin Gothic Book" panose="020B0503020102020204" pitchFamily="34" charset="0"/>
                        </a:rPr>
                        <a:t>(Desjardins et autres investisseurs canadiens</a:t>
                      </a:r>
                      <a:r>
                        <a:rPr lang="fr-CA" sz="1000" baseline="0" noProof="0" dirty="0">
                          <a:solidFill>
                            <a:schemeClr val="tx1">
                              <a:lumMod val="75000"/>
                              <a:lumOff val="25000"/>
                            </a:schemeClr>
                          </a:solidFill>
                          <a:latin typeface="Franklin Gothic Book" panose="020B0503020102020204" pitchFamily="34" charset="0"/>
                        </a:rPr>
                        <a:t>)</a:t>
                      </a:r>
                      <a:endParaRPr lang="fr-CA" sz="1000" noProof="0" dirty="0">
                        <a:solidFill>
                          <a:schemeClr val="tx1">
                            <a:lumMod val="75000"/>
                            <a:lumOff val="25000"/>
                          </a:schemeClr>
                        </a:solidFill>
                        <a:latin typeface="Franklin Gothic Book" panose="020B0503020102020204" pitchFamily="34" charset="0"/>
                      </a:endParaRP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CA" sz="1000" b="0" i="0" kern="1200" noProof="0" dirty="0">
                          <a:solidFill>
                            <a:schemeClr val="tx1">
                              <a:lumMod val="75000"/>
                              <a:lumOff val="25000"/>
                            </a:schemeClr>
                          </a:solidFill>
                          <a:effectLst/>
                          <a:latin typeface="Franklin Gothic Book" panose="020B0503020102020204" pitchFamily="34" charset="0"/>
                          <a:ea typeface="+mn-ea"/>
                          <a:cs typeface="+mn-cs"/>
                        </a:rPr>
                        <a:t>20 M $</a:t>
                      </a: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1684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00" i="0" noProof="0" dirty="0">
                          <a:solidFill>
                            <a:schemeClr val="tx1">
                              <a:lumMod val="75000"/>
                              <a:lumOff val="25000"/>
                            </a:schemeClr>
                          </a:solidFill>
                          <a:latin typeface="Franklin Gothic Book" panose="020B0503020102020204" pitchFamily="34" charset="0"/>
                        </a:rPr>
                        <a:t>En partenariat avec plusieurs</a:t>
                      </a:r>
                      <a:r>
                        <a:rPr lang="fr-CA" sz="1000" i="0" baseline="0" noProof="0" dirty="0">
                          <a:solidFill>
                            <a:schemeClr val="tx1">
                              <a:lumMod val="75000"/>
                              <a:lumOff val="25000"/>
                            </a:schemeClr>
                          </a:solidFill>
                          <a:latin typeface="Franklin Gothic Book" panose="020B0503020102020204" pitchFamily="34" charset="0"/>
                        </a:rPr>
                        <a:t> </a:t>
                      </a:r>
                      <a:r>
                        <a:rPr lang="fr-CA" sz="1000" i="0" noProof="0" dirty="0">
                          <a:solidFill>
                            <a:schemeClr val="tx1">
                              <a:lumMod val="75000"/>
                              <a:lumOff val="25000"/>
                            </a:schemeClr>
                          </a:solidFill>
                          <a:latin typeface="Franklin Gothic Book" panose="020B0503020102020204" pitchFamily="34" charset="0"/>
                        </a:rPr>
                        <a:t>grands investisseurs en microfinance,</a:t>
                      </a:r>
                      <a:r>
                        <a:rPr lang="fr-CA" sz="1000" i="0" baseline="0" noProof="0" dirty="0">
                          <a:solidFill>
                            <a:schemeClr val="tx1">
                              <a:lumMod val="75000"/>
                              <a:lumOff val="25000"/>
                            </a:schemeClr>
                          </a:solidFill>
                          <a:latin typeface="Franklin Gothic Book" panose="020B0503020102020204" pitchFamily="34" charset="0"/>
                        </a:rPr>
                        <a:t> DID est présentement actif dans les pays suivants: Azerbaïdjan, Cambodge, Colombie, Équateur, Honduras, Inde, Kazakhstan, Ouganda, Panama, Tadjikistan, Tanzanie, Tunisie, Zambie.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000" i="0" baseline="0" noProof="0" dirty="0">
                        <a:solidFill>
                          <a:schemeClr val="tx1">
                            <a:lumMod val="75000"/>
                            <a:lumOff val="25000"/>
                          </a:schemeClr>
                        </a:solidFill>
                        <a:latin typeface="Franklin Gothic Book" panose="020B0503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000" i="0" baseline="0" noProof="0" dirty="0">
                          <a:solidFill>
                            <a:schemeClr val="tx1">
                              <a:lumMod val="75000"/>
                              <a:lumOff val="25000"/>
                            </a:schemeClr>
                          </a:solidFill>
                          <a:latin typeface="Franklin Gothic Book" panose="020B0503020102020204" pitchFamily="34" charset="0"/>
                        </a:rPr>
                        <a:t>Participations dans des fonds régionaux en Amérique latine et en Afrique</a:t>
                      </a: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CA" sz="1200" dirty="0">
                        <a:solidFill>
                          <a:srgbClr val="00B050"/>
                        </a:solidFill>
                      </a:endParaRPr>
                    </a:p>
                  </a:txBody>
                  <a:tcPr anchor="ctr">
                    <a:lnL w="3175" cap="flat" cmpd="sng" algn="ctr">
                      <a:noFill/>
                      <a:prstDash val="solid"/>
                      <a:round/>
                      <a:headEnd type="none" w="med" len="med"/>
                      <a:tailEnd type="none" w="med" len="med"/>
                    </a:lnL>
                    <a:lnR w="6350"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6" name="Tableau 15"/>
          <p:cNvGraphicFramePr>
            <a:graphicFrameLocks noGrp="1"/>
          </p:cNvGraphicFramePr>
          <p:nvPr>
            <p:extLst/>
          </p:nvPr>
        </p:nvGraphicFramePr>
        <p:xfrm>
          <a:off x="5848769" y="1529360"/>
          <a:ext cx="3187727" cy="5007664"/>
        </p:xfrm>
        <a:graphic>
          <a:graphicData uri="http://schemas.openxmlformats.org/drawingml/2006/table">
            <a:tbl>
              <a:tblPr firstRow="1" bandRow="1">
                <a:tableStyleId>{5C22544A-7EE6-4342-B048-85BDC9FD1C3A}</a:tableStyleId>
              </a:tblPr>
              <a:tblGrid>
                <a:gridCol w="248857">
                  <a:extLst>
                    <a:ext uri="{9D8B030D-6E8A-4147-A177-3AD203B41FA5}">
                      <a16:colId xmlns:a16="http://schemas.microsoft.com/office/drawing/2014/main" val="20000"/>
                    </a:ext>
                  </a:extLst>
                </a:gridCol>
                <a:gridCol w="1466994">
                  <a:extLst>
                    <a:ext uri="{9D8B030D-6E8A-4147-A177-3AD203B41FA5}">
                      <a16:colId xmlns:a16="http://schemas.microsoft.com/office/drawing/2014/main" val="20001"/>
                    </a:ext>
                  </a:extLst>
                </a:gridCol>
                <a:gridCol w="1471876">
                  <a:extLst>
                    <a:ext uri="{9D8B030D-6E8A-4147-A177-3AD203B41FA5}">
                      <a16:colId xmlns:a16="http://schemas.microsoft.com/office/drawing/2014/main" val="20002"/>
                    </a:ext>
                  </a:extLst>
                </a:gridCol>
              </a:tblGrid>
              <a:tr h="497866">
                <a:tc gridSpan="3">
                  <a:txBody>
                    <a:bodyPr/>
                    <a:lstStyle/>
                    <a:p>
                      <a:pPr marL="0" algn="ctr" defTabSz="914400" rtl="0" eaLnBrk="1" latinLnBrk="0" hangingPunct="1"/>
                      <a:r>
                        <a:rPr lang="fr-CA" sz="1200" b="1" kern="1200" noProof="0" dirty="0">
                          <a:solidFill>
                            <a:srgbClr val="2DA06A"/>
                          </a:solidFill>
                          <a:latin typeface="Arial" panose="020B0604020202020204" pitchFamily="34" charset="0"/>
                          <a:ea typeface="+mn-ea"/>
                          <a:cs typeface="Arial" panose="020B0604020202020204" pitchFamily="34" charset="0"/>
                        </a:rPr>
                        <a:t>PROMOTION ET OPÉRATION DE CFE</a:t>
                      </a:r>
                    </a:p>
                    <a:p>
                      <a:pPr marL="0" algn="ctr" defTabSz="914400" rtl="0" eaLnBrk="1" latinLnBrk="0" hangingPunct="1"/>
                      <a:r>
                        <a:rPr lang="fr-CA"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Depuis 2009</a:t>
                      </a:r>
                    </a:p>
                  </a:txBody>
                  <a:tcP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fr-CA" sz="1200" b="0" kern="1200" dirty="0">
                        <a:solidFill>
                          <a:schemeClr val="tx1"/>
                        </a:solidFill>
                        <a:latin typeface="+mn-lt"/>
                        <a:ea typeface="+mn-ea"/>
                        <a:cs typeface="+mn-cs"/>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F3E5"/>
                    </a:solidFill>
                  </a:tcPr>
                </a:tc>
                <a:tc hMerge="1">
                  <a:txBody>
                    <a:bodyPr/>
                    <a:lstStyle/>
                    <a:p>
                      <a:pPr algn="ctr"/>
                      <a:endParaRPr lang="fr-CA" sz="1200" b="0" dirty="0">
                        <a:solidFill>
                          <a:schemeClr val="tx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50496">
                <a:tc gridSpan="3">
                  <a:txBody>
                    <a:bodyPr/>
                    <a:lstStyle/>
                    <a:p>
                      <a:pPr algn="ctr">
                        <a:spcAft>
                          <a:spcPts val="0"/>
                        </a:spcAft>
                      </a:pPr>
                      <a:r>
                        <a:rPr lang="fr-CA" sz="1000" i="0" kern="1200" noProof="0" dirty="0">
                          <a:solidFill>
                            <a:schemeClr val="tx1">
                              <a:lumMod val="75000"/>
                              <a:lumOff val="25000"/>
                            </a:schemeClr>
                          </a:solidFill>
                          <a:latin typeface="Franklin Gothic Book" panose="020B0503020102020204" pitchFamily="34" charset="0"/>
                          <a:ea typeface="+mn-ea"/>
                          <a:cs typeface="+mn-cs"/>
                        </a:rPr>
                        <a:t>Les CFE (Centres</a:t>
                      </a:r>
                      <a:r>
                        <a:rPr lang="fr-CA" sz="1000" i="0" kern="1200" baseline="0" noProof="0" dirty="0">
                          <a:solidFill>
                            <a:schemeClr val="tx1">
                              <a:lumMod val="75000"/>
                              <a:lumOff val="25000"/>
                            </a:schemeClr>
                          </a:solidFill>
                          <a:latin typeface="Franklin Gothic Book" panose="020B0503020102020204" pitchFamily="34" charset="0"/>
                          <a:ea typeface="+mn-ea"/>
                          <a:cs typeface="+mn-cs"/>
                        </a:rPr>
                        <a:t> financiers  aux entrepreneurs), dans lesquels DID agit à titre d’opérateur et d’investisseur, sont des </a:t>
                      </a:r>
                      <a:r>
                        <a:rPr lang="fr-CA" sz="1000" i="0" kern="1200" noProof="0" dirty="0">
                          <a:solidFill>
                            <a:schemeClr val="tx1">
                              <a:lumMod val="75000"/>
                              <a:lumOff val="25000"/>
                            </a:schemeClr>
                          </a:solidFill>
                          <a:latin typeface="Franklin Gothic Book" panose="020B0503020102020204" pitchFamily="34" charset="0"/>
                          <a:ea typeface="+mn-ea"/>
                          <a:cs typeface="+mn-cs"/>
                        </a:rPr>
                        <a:t>institutions spécialisées dans l’offre de services financiers aux MPME.</a:t>
                      </a:r>
                    </a:p>
                  </a:txBody>
                  <a:tcPr marB="10800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20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200"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9840">
                <a:tc gridSpan="2">
                  <a:txBody>
                    <a:bodyPr/>
                    <a:lstStyle/>
                    <a:p>
                      <a:pPr>
                        <a:defRPr/>
                      </a:pPr>
                      <a:r>
                        <a:rPr lang="fr-CA" sz="1000" b="1" noProof="0" dirty="0">
                          <a:solidFill>
                            <a:schemeClr val="tx1">
                              <a:lumMod val="75000"/>
                              <a:lumOff val="25000"/>
                            </a:schemeClr>
                          </a:solidFill>
                          <a:latin typeface="Franklin Gothic Book" panose="020B0503020102020204"/>
                        </a:rPr>
                        <a:t>CFE Zambie (2009)</a:t>
                      </a:r>
                    </a:p>
                  </a:txBody>
                  <a:tcPr marT="0" marB="0" anchor="ctr">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noProof="0" dirty="0">
                        <a:solidFill>
                          <a:schemeClr val="tx1">
                            <a:lumMod val="75000"/>
                            <a:lumOff val="25000"/>
                          </a:schemeClr>
                        </a:solidFill>
                        <a:latin typeface="Franklin Gothic Book" panose="020B0503020102020204" pitchFamily="34" charset="0"/>
                      </a:endParaRPr>
                    </a:p>
                  </a:txBody>
                  <a:tcPr marT="0"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0807">
                <a:tc>
                  <a:txBody>
                    <a:bodyPr/>
                    <a:lstStyle/>
                    <a:p>
                      <a:pPr algn="l"/>
                      <a:endParaRPr lang="fr-CA" sz="1000" noProof="0" dirty="0">
                        <a:solidFill>
                          <a:schemeClr val="tx1">
                            <a:lumMod val="75000"/>
                            <a:lumOff val="25000"/>
                          </a:schemeClr>
                        </a:solidFill>
                        <a:latin typeface="Franklin Gothic Book" panose="020B0503020102020204"/>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a:defRPr/>
                      </a:pPr>
                      <a:r>
                        <a:rPr lang="fr-CA" sz="1000" noProof="0" dirty="0">
                          <a:solidFill>
                            <a:schemeClr val="tx1">
                              <a:lumMod val="75000"/>
                              <a:lumOff val="25000"/>
                            </a:schemeClr>
                          </a:solidFill>
                          <a:latin typeface="Franklin Gothic Book" panose="020B0503020102020204"/>
                        </a:rPr>
                        <a:t>Actif 18,7 M $, 19</a:t>
                      </a:r>
                      <a:r>
                        <a:rPr lang="fr-CA" sz="1000" baseline="0" noProof="0" dirty="0">
                          <a:solidFill>
                            <a:schemeClr val="tx1">
                              <a:lumMod val="75000"/>
                              <a:lumOff val="25000"/>
                            </a:schemeClr>
                          </a:solidFill>
                          <a:latin typeface="Franklin Gothic Book" panose="020B0503020102020204"/>
                        </a:rPr>
                        <a:t> 379</a:t>
                      </a:r>
                      <a:r>
                        <a:rPr lang="fr-CA" sz="1000" noProof="0" dirty="0">
                          <a:solidFill>
                            <a:schemeClr val="tx1">
                              <a:lumMod val="75000"/>
                              <a:lumOff val="25000"/>
                            </a:schemeClr>
                          </a:solidFill>
                          <a:latin typeface="Franklin Gothic Book" panose="020B0503020102020204"/>
                        </a:rPr>
                        <a:t> clients</a:t>
                      </a:r>
                    </a:p>
                    <a:p>
                      <a:pPr>
                        <a:defRPr/>
                      </a:pPr>
                      <a:r>
                        <a:rPr lang="fr-CA" sz="1000" noProof="0" dirty="0">
                          <a:solidFill>
                            <a:schemeClr val="tx1">
                              <a:lumMod val="75000"/>
                              <a:lumOff val="25000"/>
                            </a:schemeClr>
                          </a:solidFill>
                          <a:latin typeface="Franklin Gothic Book" panose="020B0503020102020204"/>
                        </a:rPr>
                        <a:t>13 points de service, 224 employés</a:t>
                      </a:r>
                    </a:p>
                    <a:p>
                      <a:pPr>
                        <a:defRPr/>
                      </a:pPr>
                      <a:r>
                        <a:rPr lang="fr-CA" sz="1000" noProof="0" dirty="0">
                          <a:solidFill>
                            <a:schemeClr val="tx1">
                              <a:lumMod val="75000"/>
                              <a:lumOff val="25000"/>
                            </a:schemeClr>
                          </a:solidFill>
                          <a:latin typeface="Franklin Gothic Book" panose="020B0503020102020204"/>
                        </a:rPr>
                        <a:t>Prêt moyen: 4</a:t>
                      </a:r>
                      <a:r>
                        <a:rPr lang="fr-CA" sz="1000" baseline="0" noProof="0" dirty="0">
                          <a:solidFill>
                            <a:schemeClr val="tx1">
                              <a:lumMod val="75000"/>
                              <a:lumOff val="25000"/>
                            </a:schemeClr>
                          </a:solidFill>
                          <a:latin typeface="Franklin Gothic Book" panose="020B0503020102020204"/>
                        </a:rPr>
                        <a:t> 147</a:t>
                      </a:r>
                      <a:r>
                        <a:rPr lang="fr-CA" sz="1000" noProof="0" dirty="0">
                          <a:solidFill>
                            <a:schemeClr val="tx1">
                              <a:lumMod val="75000"/>
                              <a:lumOff val="25000"/>
                            </a:schemeClr>
                          </a:solidFill>
                          <a:latin typeface="Franklin Gothic Book" panose="020B0503020102020204"/>
                        </a:rPr>
                        <a:t> $</a:t>
                      </a:r>
                    </a:p>
                  </a:txBody>
                  <a:tcPr marT="0" marB="7200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49840">
                <a:tc gridSpan="2">
                  <a:txBody>
                    <a:bodyPr/>
                    <a:lstStyle/>
                    <a:p>
                      <a:r>
                        <a:rPr lang="fr-CA" sz="1000" b="1" noProof="0" dirty="0">
                          <a:solidFill>
                            <a:schemeClr val="tx1">
                              <a:lumMod val="75000"/>
                              <a:lumOff val="25000"/>
                            </a:schemeClr>
                          </a:solidFill>
                          <a:latin typeface="Franklin Gothic Book" panose="020B0503020102020204"/>
                        </a:rPr>
                        <a:t>CFE Panama (2010)</a:t>
                      </a:r>
                    </a:p>
                  </a:txBody>
                  <a:tcPr marT="0" marB="0"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kern="1200" noProof="0" dirty="0">
                        <a:solidFill>
                          <a:schemeClr val="tx1">
                            <a:lumMod val="75000"/>
                            <a:lumOff val="25000"/>
                          </a:schemeClr>
                        </a:solidFill>
                        <a:latin typeface="Franklin Gothic Book" panose="020B0503020102020204" pitchFamily="34" charset="0"/>
                        <a:ea typeface="+mn-ea"/>
                        <a:cs typeface="+mn-cs"/>
                      </a:endParaRP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77720">
                <a:tc>
                  <a:txBody>
                    <a:bodyPr/>
                    <a:lstStyle/>
                    <a:p>
                      <a:pPr algn="l"/>
                      <a:endParaRPr lang="fr-CA" sz="1000" noProof="0" dirty="0">
                        <a:solidFill>
                          <a:schemeClr val="tx1">
                            <a:lumMod val="75000"/>
                            <a:lumOff val="25000"/>
                          </a:schemeClr>
                        </a:solidFill>
                        <a:latin typeface="Franklin Gothic Book" panose="020B0503020102020204"/>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r>
                        <a:rPr lang="fr-CA" sz="1000" noProof="0" dirty="0">
                          <a:solidFill>
                            <a:schemeClr val="tx1">
                              <a:lumMod val="75000"/>
                              <a:lumOff val="25000"/>
                            </a:schemeClr>
                          </a:solidFill>
                          <a:latin typeface="Franklin Gothic Book" panose="020B0503020102020204"/>
                        </a:rPr>
                        <a:t>Actif  37 M $, 3</a:t>
                      </a:r>
                      <a:r>
                        <a:rPr lang="fr-CA" sz="1000" baseline="0" noProof="0" dirty="0">
                          <a:solidFill>
                            <a:schemeClr val="tx1">
                              <a:lumMod val="75000"/>
                              <a:lumOff val="25000"/>
                            </a:schemeClr>
                          </a:solidFill>
                          <a:latin typeface="Franklin Gothic Book" panose="020B0503020102020204"/>
                        </a:rPr>
                        <a:t> 190 </a:t>
                      </a:r>
                      <a:r>
                        <a:rPr lang="fr-CA" sz="1000" noProof="0" dirty="0">
                          <a:solidFill>
                            <a:schemeClr val="tx1">
                              <a:lumMod val="75000"/>
                              <a:lumOff val="25000"/>
                            </a:schemeClr>
                          </a:solidFill>
                          <a:latin typeface="Franklin Gothic Book" panose="020B0503020102020204"/>
                        </a:rPr>
                        <a:t>clients</a:t>
                      </a:r>
                    </a:p>
                    <a:p>
                      <a:r>
                        <a:rPr lang="fr-CA" sz="1000" noProof="0" dirty="0">
                          <a:solidFill>
                            <a:schemeClr val="tx1">
                              <a:lumMod val="75000"/>
                              <a:lumOff val="25000"/>
                            </a:schemeClr>
                          </a:solidFill>
                          <a:latin typeface="Franklin Gothic Book" panose="020B0503020102020204"/>
                        </a:rPr>
                        <a:t>8 points de service, 107 employés</a:t>
                      </a:r>
                    </a:p>
                    <a:p>
                      <a:r>
                        <a:rPr lang="fr-CA" sz="1000" noProof="0" dirty="0">
                          <a:solidFill>
                            <a:schemeClr val="tx1">
                              <a:lumMod val="75000"/>
                              <a:lumOff val="25000"/>
                            </a:schemeClr>
                          </a:solidFill>
                          <a:latin typeface="Franklin Gothic Book" panose="020B0503020102020204"/>
                        </a:rPr>
                        <a:t>Prêt moyen: 10 745 $</a:t>
                      </a:r>
                    </a:p>
                  </a:txBody>
                  <a:tcPr marT="0" marB="7200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49840">
                <a:tc gridSpan="2">
                  <a:txBody>
                    <a:bodyPr/>
                    <a:lstStyle/>
                    <a:p>
                      <a:r>
                        <a:rPr lang="fr-CA" sz="1000" b="1" noProof="0" dirty="0">
                          <a:solidFill>
                            <a:schemeClr val="tx1">
                              <a:lumMod val="75000"/>
                              <a:lumOff val="25000"/>
                            </a:schemeClr>
                          </a:solidFill>
                          <a:latin typeface="Franklin Gothic Book" panose="020B0503020102020204"/>
                        </a:rPr>
                        <a:t>CFE Tanzanie (2011)</a:t>
                      </a:r>
                    </a:p>
                  </a:txBody>
                  <a:tcPr marT="0" marB="0"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noProof="0" dirty="0">
                        <a:solidFill>
                          <a:schemeClr val="tx1">
                            <a:lumMod val="75000"/>
                            <a:lumOff val="25000"/>
                          </a:schemeClr>
                        </a:solidFill>
                        <a:latin typeface="Franklin Gothic Book" panose="020B0503020102020204" pitchFamily="34" charset="0"/>
                      </a:endParaRP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9261">
                <a:tc>
                  <a:txBody>
                    <a:bodyPr/>
                    <a:lstStyle/>
                    <a:p>
                      <a:pPr algn="l"/>
                      <a:endParaRPr lang="fr-CA" sz="1000" noProof="0" dirty="0">
                        <a:solidFill>
                          <a:schemeClr val="tx1">
                            <a:lumMod val="75000"/>
                            <a:lumOff val="25000"/>
                          </a:schemeClr>
                        </a:solidFill>
                        <a:latin typeface="Franklin Gothic Book" panose="020B0503020102020204"/>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r>
                        <a:rPr lang="fr-CA" sz="1000" noProof="0" dirty="0">
                          <a:solidFill>
                            <a:schemeClr val="tx1">
                              <a:lumMod val="75000"/>
                              <a:lumOff val="25000"/>
                            </a:schemeClr>
                          </a:solidFill>
                          <a:latin typeface="Franklin Gothic Book" panose="020B0503020102020204"/>
                        </a:rPr>
                        <a:t>Actif 14,1 M $, </a:t>
                      </a:r>
                      <a:r>
                        <a:rPr lang="fr-CA" sz="1000" noProof="0">
                          <a:solidFill>
                            <a:schemeClr val="tx1">
                              <a:lumMod val="75000"/>
                              <a:lumOff val="25000"/>
                            </a:schemeClr>
                          </a:solidFill>
                          <a:latin typeface="Franklin Gothic Book" panose="020B0503020102020204"/>
                        </a:rPr>
                        <a:t>5 768 clients</a:t>
                      </a:r>
                      <a:endParaRPr lang="fr-CA" sz="1000" noProof="0" dirty="0">
                        <a:solidFill>
                          <a:schemeClr val="tx1">
                            <a:lumMod val="75000"/>
                            <a:lumOff val="25000"/>
                          </a:schemeClr>
                        </a:solidFill>
                        <a:latin typeface="Franklin Gothic Book" panose="020B0503020102020204"/>
                      </a:endParaRPr>
                    </a:p>
                    <a:p>
                      <a:r>
                        <a:rPr lang="fr-CA" sz="1000" noProof="0" dirty="0">
                          <a:solidFill>
                            <a:schemeClr val="tx1">
                              <a:lumMod val="75000"/>
                              <a:lumOff val="25000"/>
                            </a:schemeClr>
                          </a:solidFill>
                          <a:latin typeface="Franklin Gothic Book" panose="020B0503020102020204"/>
                        </a:rPr>
                        <a:t>2 points de service, 88 employés</a:t>
                      </a:r>
                    </a:p>
                    <a:p>
                      <a:r>
                        <a:rPr lang="fr-CA" sz="1000" noProof="0" dirty="0">
                          <a:solidFill>
                            <a:schemeClr val="tx1">
                              <a:lumMod val="75000"/>
                              <a:lumOff val="25000"/>
                            </a:schemeClr>
                          </a:solidFill>
                          <a:latin typeface="Franklin Gothic Book" panose="020B0503020102020204"/>
                        </a:rPr>
                        <a:t>Prêt moyen: 6 971 $</a:t>
                      </a:r>
                    </a:p>
                  </a:txBody>
                  <a:tcPr marT="0" marB="7200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49840">
                <a:tc gridSpan="2">
                  <a:txBody>
                    <a:bodyPr/>
                    <a:lstStyle/>
                    <a:p>
                      <a:r>
                        <a:rPr lang="fr-CA" sz="1000" b="1" noProof="0" dirty="0">
                          <a:solidFill>
                            <a:schemeClr val="tx1">
                              <a:lumMod val="75000"/>
                              <a:lumOff val="25000"/>
                            </a:schemeClr>
                          </a:solidFill>
                          <a:latin typeface="Franklin Gothic Book" panose="020B0503020102020204"/>
                        </a:rPr>
                        <a:t>CFE Ouganda (2012)</a:t>
                      </a:r>
                    </a:p>
                  </a:txBody>
                  <a:tcPr marT="0" marB="0"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noProof="0" dirty="0">
                        <a:solidFill>
                          <a:schemeClr val="tx1">
                            <a:lumMod val="75000"/>
                            <a:lumOff val="25000"/>
                          </a:schemeClr>
                        </a:solidFill>
                        <a:latin typeface="Franklin Gothic Book" panose="020B0503020102020204" pitchFamily="34" charset="0"/>
                      </a:endParaRP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78426">
                <a:tc>
                  <a:txBody>
                    <a:bodyPr/>
                    <a:lstStyle/>
                    <a:p>
                      <a:pPr algn="l"/>
                      <a:endParaRPr lang="fr-CA" sz="1000" noProof="0" dirty="0">
                        <a:solidFill>
                          <a:schemeClr val="tx1">
                            <a:lumMod val="75000"/>
                            <a:lumOff val="25000"/>
                          </a:schemeClr>
                        </a:solidFill>
                        <a:latin typeface="Franklin Gothic Book" panose="020B0503020102020204"/>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r>
                        <a:rPr lang="fr-CA" sz="1000" noProof="0" dirty="0">
                          <a:solidFill>
                            <a:schemeClr val="tx1">
                              <a:lumMod val="75000"/>
                              <a:lumOff val="25000"/>
                            </a:schemeClr>
                          </a:solidFill>
                          <a:latin typeface="Franklin Gothic Book" panose="020B0503020102020204"/>
                        </a:rPr>
                        <a:t>Actif 10,6 M $, 3 990</a:t>
                      </a:r>
                      <a:r>
                        <a:rPr lang="fr-CA" sz="1000" baseline="0" noProof="0" dirty="0">
                          <a:solidFill>
                            <a:schemeClr val="tx1">
                              <a:lumMod val="75000"/>
                              <a:lumOff val="25000"/>
                            </a:schemeClr>
                          </a:solidFill>
                          <a:latin typeface="Franklin Gothic Book" panose="020B0503020102020204"/>
                        </a:rPr>
                        <a:t> </a:t>
                      </a:r>
                      <a:r>
                        <a:rPr lang="fr-CA" sz="1000" noProof="0" dirty="0">
                          <a:solidFill>
                            <a:schemeClr val="tx1">
                              <a:lumMod val="75000"/>
                              <a:lumOff val="25000"/>
                            </a:schemeClr>
                          </a:solidFill>
                          <a:latin typeface="Franklin Gothic Book" panose="020B0503020102020204"/>
                        </a:rPr>
                        <a:t> clients</a:t>
                      </a:r>
                    </a:p>
                    <a:p>
                      <a:r>
                        <a:rPr lang="fr-CA" sz="1000" noProof="0" dirty="0">
                          <a:solidFill>
                            <a:schemeClr val="tx1">
                              <a:lumMod val="75000"/>
                              <a:lumOff val="25000"/>
                            </a:schemeClr>
                          </a:solidFill>
                          <a:latin typeface="Franklin Gothic Book" panose="020B0503020102020204"/>
                        </a:rPr>
                        <a:t>8 points de service, 127 employés</a:t>
                      </a:r>
                    </a:p>
                    <a:p>
                      <a:r>
                        <a:rPr lang="fr-CA" sz="1000" noProof="0" dirty="0">
                          <a:solidFill>
                            <a:schemeClr val="tx1">
                              <a:lumMod val="75000"/>
                              <a:lumOff val="25000"/>
                            </a:schemeClr>
                          </a:solidFill>
                          <a:latin typeface="Franklin Gothic Book" panose="020B0503020102020204"/>
                        </a:rPr>
                        <a:t>Prêt moyen: 6 531 $</a:t>
                      </a:r>
                    </a:p>
                  </a:txBody>
                  <a:tcPr marT="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49840">
                <a:tc gridSpan="2">
                  <a:txBody>
                    <a:bodyPr/>
                    <a:lstStyle/>
                    <a:p>
                      <a:r>
                        <a:rPr lang="fr-CA" sz="1000" b="1" noProof="0" dirty="0">
                          <a:solidFill>
                            <a:schemeClr val="tx1">
                              <a:lumMod val="75000"/>
                              <a:lumOff val="25000"/>
                            </a:schemeClr>
                          </a:solidFill>
                          <a:latin typeface="Franklin Gothic Book" panose="020B0503020102020204"/>
                        </a:rPr>
                        <a:t>CFE Tunisie (2015)</a:t>
                      </a:r>
                    </a:p>
                  </a:txBody>
                  <a:tcPr marT="0" marB="0"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6350"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noProof="0" dirty="0">
                        <a:solidFill>
                          <a:schemeClr val="tx1">
                            <a:lumMod val="75000"/>
                            <a:lumOff val="25000"/>
                          </a:schemeClr>
                        </a:solidFill>
                        <a:latin typeface="Franklin Gothic Book" panose="020B0503020102020204" pitchFamily="34" charset="0"/>
                      </a:endParaRP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98264">
                <a:tc>
                  <a:txBody>
                    <a:bodyPr/>
                    <a:lstStyle/>
                    <a:p>
                      <a:pPr algn="l"/>
                      <a:endParaRPr lang="fr-CA" sz="1000" noProof="0" dirty="0">
                        <a:solidFill>
                          <a:schemeClr val="tx1">
                            <a:lumMod val="75000"/>
                            <a:lumOff val="25000"/>
                          </a:schemeClr>
                        </a:solidFill>
                        <a:latin typeface="Franklin Gothic Book" panose="020B0503020102020204"/>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r>
                        <a:rPr lang="fr-CA" sz="1000" noProof="0" dirty="0">
                          <a:solidFill>
                            <a:schemeClr val="tx1">
                              <a:lumMod val="75000"/>
                              <a:lumOff val="25000"/>
                            </a:schemeClr>
                          </a:solidFill>
                          <a:latin typeface="Franklin Gothic Book" panose="020B0503020102020204"/>
                        </a:rPr>
                        <a:t>Actif 4,3 M $, 448 clients</a:t>
                      </a:r>
                    </a:p>
                    <a:p>
                      <a:r>
                        <a:rPr lang="fr-CA" sz="1000" noProof="0" dirty="0">
                          <a:solidFill>
                            <a:schemeClr val="tx1">
                              <a:lumMod val="75000"/>
                              <a:lumOff val="25000"/>
                            </a:schemeClr>
                          </a:solidFill>
                          <a:latin typeface="Franklin Gothic Book" panose="020B0503020102020204"/>
                        </a:rPr>
                        <a:t>3 points de service, 47 employés</a:t>
                      </a:r>
                    </a:p>
                    <a:p>
                      <a:r>
                        <a:rPr lang="fr-CA" sz="1000" noProof="0" dirty="0">
                          <a:solidFill>
                            <a:schemeClr val="tx1">
                              <a:lumMod val="75000"/>
                              <a:lumOff val="25000"/>
                            </a:schemeClr>
                          </a:solidFill>
                          <a:latin typeface="Franklin Gothic Book" panose="020B0503020102020204"/>
                        </a:rPr>
                        <a:t>Prêt moyen</a:t>
                      </a:r>
                      <a:r>
                        <a:rPr lang="fr-CA" sz="1000" noProof="0">
                          <a:solidFill>
                            <a:schemeClr val="tx1">
                              <a:lumMod val="75000"/>
                              <a:lumOff val="25000"/>
                            </a:schemeClr>
                          </a:solidFill>
                          <a:latin typeface="Franklin Gothic Book" panose="020B0503020102020204"/>
                        </a:rPr>
                        <a:t>: 4 940 $</a:t>
                      </a:r>
                      <a:endParaRPr lang="fr-CA" sz="1000" noProof="0" dirty="0">
                        <a:solidFill>
                          <a:schemeClr val="tx1">
                            <a:lumMod val="75000"/>
                            <a:lumOff val="25000"/>
                          </a:schemeClr>
                        </a:solidFill>
                        <a:latin typeface="Franklin Gothic Book" panose="020B0503020102020204"/>
                      </a:endParaRPr>
                    </a:p>
                    <a:p>
                      <a:endParaRPr lang="fr-CA" sz="1000" noProof="0" dirty="0">
                        <a:solidFill>
                          <a:schemeClr val="tx1">
                            <a:lumMod val="75000"/>
                            <a:lumOff val="25000"/>
                          </a:schemeClr>
                        </a:solidFill>
                        <a:latin typeface="Franklin Gothic Book" panose="020B0503020102020204"/>
                      </a:endParaRPr>
                    </a:p>
                  </a:txBody>
                  <a:tcPr marT="0" marB="7200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tc>
                <a:extLst>
                  <a:ext uri="{0D108BD9-81ED-4DB2-BD59-A6C34878D82A}">
                    <a16:rowId xmlns:a16="http://schemas.microsoft.com/office/drawing/2014/main" val="10011"/>
                  </a:ext>
                </a:extLst>
              </a:tr>
            </a:tbl>
          </a:graphicData>
        </a:graphic>
      </p:graphicFrame>
      <p:sp>
        <p:nvSpPr>
          <p:cNvPr id="9" name="Espace réservé de la date 8"/>
          <p:cNvSpPr>
            <a:spLocks noGrp="1"/>
          </p:cNvSpPr>
          <p:nvPr>
            <p:ph type="dt" sz="half" idx="4294967295"/>
          </p:nvPr>
        </p:nvSpPr>
        <p:spPr>
          <a:xfrm>
            <a:off x="3462598" y="6596773"/>
            <a:ext cx="2076735" cy="182562"/>
          </a:xfrm>
          <a:prstGeom prst="rect">
            <a:avLst/>
          </a:prstGeom>
        </p:spPr>
        <p:txBody>
          <a:bodyPr anchor="b"/>
          <a:lstStyle/>
          <a:p>
            <a:r>
              <a:rPr lang="fr-FR" sz="900" dirty="0">
                <a:solidFill>
                  <a:schemeClr val="bg1">
                    <a:lumMod val="50000"/>
                  </a:schemeClr>
                </a:solidFill>
              </a:rPr>
              <a:t>Données au 30 septembre 2016</a:t>
            </a:r>
            <a:endParaRPr lang="fr-CA" sz="900" dirty="0">
              <a:solidFill>
                <a:schemeClr val="bg1">
                  <a:lumMod val="50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016" y="5835232"/>
            <a:ext cx="172155" cy="178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2"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016" y="2636912"/>
            <a:ext cx="245080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p:cNvCxnSpPr/>
          <p:nvPr/>
        </p:nvCxnSpPr>
        <p:spPr>
          <a:xfrm>
            <a:off x="323527" y="1035317"/>
            <a:ext cx="8496944" cy="0"/>
          </a:xfrm>
          <a:prstGeom prst="line">
            <a:avLst/>
          </a:prstGeom>
          <a:ln w="19050">
            <a:solidFill>
              <a:srgbClr val="2DA06A"/>
            </a:solidFill>
            <a:prstDash val="sysDot"/>
          </a:ln>
        </p:spPr>
        <p:style>
          <a:lnRef idx="1">
            <a:schemeClr val="accent1"/>
          </a:lnRef>
          <a:fillRef idx="0">
            <a:schemeClr val="accent1"/>
          </a:fillRef>
          <a:effectRef idx="0">
            <a:schemeClr val="accent1"/>
          </a:effectRef>
          <a:fontRef idx="minor">
            <a:schemeClr val="tx1"/>
          </a:fontRef>
        </p:style>
      </p:cxnSp>
      <p:pic>
        <p:nvPicPr>
          <p:cNvPr id="11" name="Image 10" descr="_Logo DID 4coul.jpg"/>
          <p:cNvPicPr>
            <a:picLocks noChangeAspect="1"/>
          </p:cNvPicPr>
          <p:nvPr/>
        </p:nvPicPr>
        <p:blipFill>
          <a:blip r:embed="rId6" cstate="screen">
            <a:clrChange>
              <a:clrFrom>
                <a:srgbClr val="FFFFFF"/>
              </a:clrFrom>
              <a:clrTo>
                <a:srgbClr val="FFFFFF">
                  <a:alpha val="0"/>
                </a:srgbClr>
              </a:clrTo>
            </a:clrChange>
          </a:blip>
          <a:stretch>
            <a:fillRect/>
          </a:stretch>
        </p:blipFill>
        <p:spPr>
          <a:xfrm>
            <a:off x="7558609" y="6521512"/>
            <a:ext cx="1558993" cy="331807"/>
          </a:xfrm>
          <a:prstGeom prst="rect">
            <a:avLst/>
          </a:prstGeom>
        </p:spPr>
      </p:pic>
      <p:sp>
        <p:nvSpPr>
          <p:cNvPr id="14" name="Titre 2"/>
          <p:cNvSpPr txBox="1">
            <a:spLocks/>
          </p:cNvSpPr>
          <p:nvPr/>
        </p:nvSpPr>
        <p:spPr>
          <a:xfrm>
            <a:off x="6059959" y="6516750"/>
            <a:ext cx="1498650" cy="125994"/>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41080" indent="-241080" algn="r"/>
            <a:r>
              <a:rPr lang="en-CA" sz="1100" dirty="0">
                <a:solidFill>
                  <a:schemeClr val="bg1">
                    <a:lumMod val="75000"/>
                  </a:schemeClr>
                </a:solidFill>
                <a:latin typeface="Franklin Gothic Medium" panose="020B0603020102020204" pitchFamily="34" charset="0"/>
              </a:rPr>
              <a:t>www.did.qc.ca</a:t>
            </a:r>
          </a:p>
        </p:txBody>
      </p:sp>
    </p:spTree>
    <p:extLst>
      <p:ext uri="{BB962C8B-B14F-4D97-AF65-F5344CB8AC3E}">
        <p14:creationId xmlns:p14="http://schemas.microsoft.com/office/powerpoint/2010/main" val="193329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59"/>
            <a:ext cx="9144000" cy="6010470"/>
          </a:xfrm>
          <a:prstGeom prst="rect">
            <a:avLst/>
          </a:prstGeom>
        </p:spPr>
      </p:pic>
      <p:sp>
        <p:nvSpPr>
          <p:cNvPr id="2" name="Espace réservé du numéro de diapositive 1"/>
          <p:cNvSpPr>
            <a:spLocks noGrp="1"/>
          </p:cNvSpPr>
          <p:nvPr>
            <p:ph type="sldNum" sz="quarter" idx="12"/>
          </p:nvPr>
        </p:nvSpPr>
        <p:spPr/>
        <p:txBody>
          <a:bodyPr/>
          <a:lstStyle/>
          <a:p>
            <a:fld id="{05C04A2C-8779-476D-8E13-25AA53EA9297}" type="slidenum">
              <a:rPr lang="fr-CA" smtClean="0"/>
              <a:t>4</a:t>
            </a:fld>
            <a:endParaRPr lang="fr-CA"/>
          </a:p>
        </p:txBody>
      </p:sp>
    </p:spTree>
    <p:extLst>
      <p:ext uri="{BB962C8B-B14F-4D97-AF65-F5344CB8AC3E}">
        <p14:creationId xmlns:p14="http://schemas.microsoft.com/office/powerpoint/2010/main" val="135711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6093296"/>
            <a:ext cx="9144000"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Rectangle 6"/>
          <p:cNvSpPr txBox="1">
            <a:spLocks noChangeArrowheads="1"/>
          </p:cNvSpPr>
          <p:nvPr/>
        </p:nvSpPr>
        <p:spPr>
          <a:xfrm>
            <a:off x="457200" y="274638"/>
            <a:ext cx="8229600" cy="706090"/>
          </a:xfrm>
          <a:prstGeom prst="rect">
            <a:avLst/>
          </a:prstGeom>
        </p:spPr>
        <p:txBody>
          <a:bodyPr vert="horz" lIns="91440" tIns="45720" rIns="91440" bIns="45720" rtlCol="0" anchor="t">
            <a:normAutofit/>
          </a:bodyPr>
          <a:lstStyle>
            <a:lvl1pPr algn="l" defTabSz="914400" rtl="0" eaLnBrk="1" latinLnBrk="0" hangingPunct="1">
              <a:spcBef>
                <a:spcPct val="0"/>
              </a:spcBef>
              <a:buNone/>
              <a:defRPr sz="3600" kern="1200">
                <a:solidFill>
                  <a:srgbClr val="00B050"/>
                </a:solidFill>
                <a:latin typeface="Lucida Sans" pitchFamily="34" charset="0"/>
                <a:ea typeface="+mj-ea"/>
                <a:cs typeface="+mj-cs"/>
              </a:defRPr>
            </a:lvl1pPr>
          </a:lstStyle>
          <a:p>
            <a:r>
              <a:rPr lang="fr-CA" sz="3200" dirty="0">
                <a:ea typeface="Geneva"/>
                <a:cs typeface="Arial" pitchFamily="34" charset="0"/>
              </a:rPr>
              <a:t>Une diversité de solutions spécialisées</a:t>
            </a:r>
          </a:p>
        </p:txBody>
      </p:sp>
      <p:grpSp>
        <p:nvGrpSpPr>
          <p:cNvPr id="7" name="Groupe 6"/>
          <p:cNvGrpSpPr/>
          <p:nvPr/>
        </p:nvGrpSpPr>
        <p:grpSpPr>
          <a:xfrm>
            <a:off x="35496" y="908720"/>
            <a:ext cx="9145339" cy="5866805"/>
            <a:chOff x="35496" y="908720"/>
            <a:chExt cx="9145339" cy="5866805"/>
          </a:xfrm>
        </p:grpSpPr>
        <p:pic>
          <p:nvPicPr>
            <p:cNvPr id="9" name="Image 39"/>
            <p:cNvPicPr>
              <a:picLocks noChangeAspect="1"/>
            </p:cNvPicPr>
            <p:nvPr/>
          </p:nvPicPr>
          <p:blipFill>
            <a:blip r:embed="rId3" cstate="screen">
              <a:grayscl/>
              <a:extLst>
                <a:ext uri="{28A0092B-C50C-407E-A947-70E740481C1C}">
                  <a14:useLocalDpi xmlns:a14="http://schemas.microsoft.com/office/drawing/2010/main"/>
                </a:ext>
              </a:extLst>
            </a:blip>
            <a:srcRect/>
            <a:stretch>
              <a:fillRect/>
            </a:stretch>
          </p:blipFill>
          <p:spPr bwMode="auto">
            <a:xfrm>
              <a:off x="261194" y="1720205"/>
              <a:ext cx="8621613" cy="42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71"/>
            <p:cNvSpPr txBox="1">
              <a:spLocks noChangeArrowheads="1"/>
            </p:cNvSpPr>
            <p:nvPr/>
          </p:nvSpPr>
          <p:spPr bwMode="auto">
            <a:xfrm>
              <a:off x="4031754" y="5263059"/>
              <a:ext cx="1044773" cy="5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000">
                  <a:solidFill>
                    <a:srgbClr val="000000"/>
                  </a:solidFill>
                  <a:latin typeface="Arial" pitchFamily="34" charset="0"/>
                  <a:sym typeface="Arial" pitchFamily="34" charset="0"/>
                </a:defRPr>
              </a:lvl1pPr>
              <a:lvl2pPr marL="742950" indent="-285750" eaLnBrk="0" hangingPunct="0">
                <a:defRPr sz="3000">
                  <a:solidFill>
                    <a:srgbClr val="000000"/>
                  </a:solidFill>
                  <a:latin typeface="Arial" pitchFamily="34" charset="0"/>
                  <a:sym typeface="Arial" pitchFamily="34" charset="0"/>
                </a:defRPr>
              </a:lvl2pPr>
              <a:lvl3pPr marL="1143000" indent="-228600" eaLnBrk="0" hangingPunct="0">
                <a:defRPr sz="3000">
                  <a:solidFill>
                    <a:srgbClr val="000000"/>
                  </a:solidFill>
                  <a:latin typeface="Arial" pitchFamily="34" charset="0"/>
                  <a:sym typeface="Arial" pitchFamily="34" charset="0"/>
                </a:defRPr>
              </a:lvl3pPr>
              <a:lvl4pPr marL="1600200" indent="-228600" eaLnBrk="0" hangingPunct="0">
                <a:defRPr sz="3000">
                  <a:solidFill>
                    <a:srgbClr val="000000"/>
                  </a:solidFill>
                  <a:latin typeface="Arial" pitchFamily="34" charset="0"/>
                  <a:sym typeface="Arial" pitchFamily="34" charset="0"/>
                </a:defRPr>
              </a:lvl4pPr>
              <a:lvl5pPr marL="2057400" indent="-228600" eaLnBrk="0" hangingPunct="0">
                <a:defRPr sz="30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30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30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30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3000">
                  <a:solidFill>
                    <a:srgbClr val="000000"/>
                  </a:solidFill>
                  <a:latin typeface="Arial" pitchFamily="34" charset="0"/>
                  <a:sym typeface="Arial" pitchFamily="34" charset="0"/>
                </a:defRPr>
              </a:lvl9pPr>
            </a:lstStyle>
            <a:p>
              <a:pPr algn="ctr" eaLnBrk="1" hangingPunct="1">
                <a:lnSpc>
                  <a:spcPct val="150000"/>
                </a:lnSpc>
              </a:pPr>
              <a:r>
                <a:rPr lang="fr-CA" sz="900" dirty="0">
                  <a:cs typeface="Arial" pitchFamily="34" charset="0"/>
                </a:rPr>
                <a:t>Services</a:t>
              </a:r>
              <a:r>
                <a:rPr lang="fr-CA" sz="1200" i="1" dirty="0">
                  <a:latin typeface="Arial Narrow" pitchFamily="34" charset="0"/>
                </a:rPr>
                <a:t> </a:t>
              </a:r>
              <a:r>
                <a:rPr lang="fr-CA" sz="900" dirty="0">
                  <a:cs typeface="Arial" pitchFamily="34" charset="0"/>
                </a:rPr>
                <a:t>financiers</a:t>
              </a:r>
            </a:p>
          </p:txBody>
        </p:sp>
        <p:sp>
          <p:nvSpPr>
            <p:cNvPr id="11" name="Ellipse 10"/>
            <p:cNvSpPr/>
            <p:nvPr/>
          </p:nvSpPr>
          <p:spPr>
            <a:xfrm>
              <a:off x="2815084" y="4279677"/>
              <a:ext cx="3456906" cy="2495848"/>
            </a:xfrm>
            <a:prstGeom prst="ellipse">
              <a:avLst/>
            </a:prstGeom>
            <a:noFill/>
            <a:ln w="3175">
              <a:solidFill>
                <a:srgbClr val="6F6F6F"/>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fr-CA" dirty="0"/>
            </a:p>
          </p:txBody>
        </p:sp>
        <p:sp>
          <p:nvSpPr>
            <p:cNvPr id="12" name="Ellipse 11"/>
            <p:cNvSpPr/>
            <p:nvPr/>
          </p:nvSpPr>
          <p:spPr>
            <a:xfrm>
              <a:off x="2248049" y="3093144"/>
              <a:ext cx="4590976" cy="3680148"/>
            </a:xfrm>
            <a:prstGeom prst="ellipse">
              <a:avLst/>
            </a:prstGeom>
            <a:noFill/>
            <a:ln w="3175">
              <a:solidFill>
                <a:srgbClr val="6F6F6F"/>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fr-CA" dirty="0"/>
            </a:p>
          </p:txBody>
        </p:sp>
        <p:sp>
          <p:nvSpPr>
            <p:cNvPr id="13" name="Ellipse 12"/>
            <p:cNvSpPr/>
            <p:nvPr/>
          </p:nvSpPr>
          <p:spPr>
            <a:xfrm>
              <a:off x="1705571" y="1942332"/>
              <a:ext cx="5704954" cy="4824264"/>
            </a:xfrm>
            <a:prstGeom prst="ellipse">
              <a:avLst/>
            </a:prstGeom>
            <a:noFill/>
            <a:ln w="3175">
              <a:solidFill>
                <a:srgbClr val="6F6F6F"/>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fr-CA" dirty="0"/>
            </a:p>
          </p:txBody>
        </p:sp>
        <p:pic>
          <p:nvPicPr>
            <p:cNvPr id="14" name="Image 3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16888" y="5407050"/>
              <a:ext cx="575965" cy="57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30"/>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0344" y="4259585"/>
              <a:ext cx="5781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29"/>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62789" y="3095377"/>
              <a:ext cx="581546" cy="5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21">
              <a:hlinkClick r:id="" action="ppaction://noaction"/>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7693" y="4259586"/>
              <a:ext cx="569268" cy="56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2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2264" y="5408166"/>
              <a:ext cx="575965" cy="57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23">
              <a:hlinkClick r:id="" action="ppaction://noaction"/>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99666" y="3099842"/>
              <a:ext cx="575965" cy="57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24">
              <a:hlinkClick r:id="" action="ppaction://noaction"/>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692176" y="2022699"/>
              <a:ext cx="572617" cy="57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25"/>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844105" y="1227956"/>
              <a:ext cx="575965" cy="57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27">
              <a:hlinkClick r:id="" action="ppaction://noaction"/>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624587" y="1217910"/>
              <a:ext cx="577081" cy="57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28">
              <a:hlinkClick r:id="" action="ppaction://noaction"/>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875859" y="2019349"/>
              <a:ext cx="575965" cy="57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ZoneTexte 32"/>
            <p:cNvSpPr txBox="1">
              <a:spLocks noChangeArrowheads="1"/>
            </p:cNvSpPr>
            <p:nvPr/>
          </p:nvSpPr>
          <p:spPr bwMode="auto">
            <a:xfrm>
              <a:off x="35496" y="5983015"/>
              <a:ext cx="1026914"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3000">
                  <a:solidFill>
                    <a:srgbClr val="000000"/>
                  </a:solidFill>
                  <a:latin typeface="Arial" pitchFamily="34" charset="0"/>
                  <a:sym typeface="Arial" pitchFamily="34" charset="0"/>
                </a:defRPr>
              </a:lvl1pPr>
              <a:lvl2pPr marL="742950" indent="-285750" eaLnBrk="0" hangingPunct="0">
                <a:defRPr sz="3000">
                  <a:solidFill>
                    <a:srgbClr val="000000"/>
                  </a:solidFill>
                  <a:latin typeface="Arial" pitchFamily="34" charset="0"/>
                  <a:sym typeface="Arial" pitchFamily="34" charset="0"/>
                </a:defRPr>
              </a:lvl2pPr>
              <a:lvl3pPr marL="1143000" indent="-228600" eaLnBrk="0" hangingPunct="0">
                <a:defRPr sz="3000">
                  <a:solidFill>
                    <a:srgbClr val="000000"/>
                  </a:solidFill>
                  <a:latin typeface="Arial" pitchFamily="34" charset="0"/>
                  <a:sym typeface="Arial" pitchFamily="34" charset="0"/>
                </a:defRPr>
              </a:lvl3pPr>
              <a:lvl4pPr marL="1600200" indent="-228600" eaLnBrk="0" hangingPunct="0">
                <a:defRPr sz="3000">
                  <a:solidFill>
                    <a:srgbClr val="000000"/>
                  </a:solidFill>
                  <a:latin typeface="Arial" pitchFamily="34" charset="0"/>
                  <a:sym typeface="Arial" pitchFamily="34" charset="0"/>
                </a:defRPr>
              </a:lvl4pPr>
              <a:lvl5pPr marL="2057400" indent="-228600" eaLnBrk="0" hangingPunct="0">
                <a:defRPr sz="30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30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30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30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3000">
                  <a:solidFill>
                    <a:srgbClr val="000000"/>
                  </a:solidFill>
                  <a:latin typeface="Arial" pitchFamily="34" charset="0"/>
                  <a:sym typeface="Arial" pitchFamily="34" charset="0"/>
                </a:defRPr>
              </a:lvl9pPr>
            </a:lstStyle>
            <a:p>
              <a:pPr algn="ctr" eaLnBrk="1" hangingPunct="1">
                <a:lnSpc>
                  <a:spcPts val="1204"/>
                </a:lnSpc>
              </a:pPr>
              <a:r>
                <a:rPr lang="fr-CA" sz="1050" dirty="0">
                  <a:solidFill>
                    <a:schemeClr val="tx1"/>
                  </a:solidFill>
                  <a:cs typeface="Arial" pitchFamily="34" charset="0"/>
                </a:rPr>
                <a:t>Mobilisation de l’épargne</a:t>
              </a:r>
            </a:p>
          </p:txBody>
        </p:sp>
        <p:sp>
          <p:nvSpPr>
            <p:cNvPr id="26" name="ZoneTexte 25"/>
            <p:cNvSpPr txBox="1"/>
            <p:nvPr/>
          </p:nvSpPr>
          <p:spPr>
            <a:xfrm>
              <a:off x="107157" y="4831086"/>
              <a:ext cx="1224483" cy="400105"/>
            </a:xfrm>
            <a:prstGeom prst="rect">
              <a:avLst/>
            </a:prstGeom>
            <a:noFill/>
          </p:spPr>
          <p:txBody>
            <a:bodyPr wrap="square" lIns="91435" tIns="45718" rIns="91435" bIns="45718">
              <a:spAutoFit/>
            </a:bodyPr>
            <a:lstStyle>
              <a:defPPr>
                <a:defRPr lang="fr-FR"/>
              </a:defPPr>
              <a:lvl1pPr algn="ctr">
                <a:lnSpc>
                  <a:spcPts val="1200"/>
                </a:lnSpc>
                <a:defRPr sz="1100" b="1" i="1">
                  <a:effectLst>
                    <a:outerShdw blurRad="38100" dist="38100" dir="2700000" algn="tl">
                      <a:srgbClr val="000000">
                        <a:alpha val="43137"/>
                      </a:srgbClr>
                    </a:outerShdw>
                  </a:effectLst>
                  <a:latin typeface="Arial Narrow" pitchFamily="34" charset="0"/>
                </a:defRPr>
              </a:lvl1pPr>
            </a:lstStyle>
            <a:p>
              <a:pPr>
                <a:defRPr/>
              </a:pPr>
              <a:r>
                <a:rPr lang="fr-CA" sz="1050" b="0" i="0" dirty="0">
                  <a:effectLst/>
                  <a:latin typeface="Arial" pitchFamily="34" charset="0"/>
                  <a:cs typeface="Arial" pitchFamily="34" charset="0"/>
                </a:rPr>
                <a:t>Financement agricole</a:t>
              </a:r>
            </a:p>
          </p:txBody>
        </p:sp>
        <p:sp>
          <p:nvSpPr>
            <p:cNvPr id="27" name="ZoneTexte 26"/>
            <p:cNvSpPr txBox="1"/>
            <p:nvPr/>
          </p:nvSpPr>
          <p:spPr>
            <a:xfrm>
              <a:off x="540247" y="3675806"/>
              <a:ext cx="1187648" cy="400105"/>
            </a:xfrm>
            <a:prstGeom prst="rect">
              <a:avLst/>
            </a:prstGeom>
            <a:noFill/>
          </p:spPr>
          <p:txBody>
            <a:bodyPr wrap="square" lIns="91435" tIns="45718" rIns="91435" bIns="45718">
              <a:spAutoFit/>
            </a:bodyPr>
            <a:lstStyle>
              <a:defPPr>
                <a:defRPr lang="fr-FR"/>
              </a:defPPr>
              <a:lvl1pPr algn="ctr">
                <a:lnSpc>
                  <a:spcPts val="1200"/>
                </a:lnSpc>
                <a:defRPr sz="1100" b="1" i="1">
                  <a:effectLst>
                    <a:outerShdw blurRad="38100" dist="38100" dir="2700000" algn="tl">
                      <a:srgbClr val="000000">
                        <a:alpha val="43137"/>
                      </a:srgbClr>
                    </a:outerShdw>
                  </a:effectLst>
                  <a:latin typeface="Arial Narrow" pitchFamily="34" charset="0"/>
                </a:defRPr>
              </a:lvl1pPr>
            </a:lstStyle>
            <a:p>
              <a:pPr>
                <a:defRPr/>
              </a:pPr>
              <a:r>
                <a:rPr lang="fr-CA" sz="1050" b="0" i="0" dirty="0">
                  <a:effectLst/>
                  <a:latin typeface="Arial" pitchFamily="34" charset="0"/>
                  <a:cs typeface="Arial" pitchFamily="34" charset="0"/>
                </a:rPr>
                <a:t>Solutions technologiques</a:t>
              </a:r>
            </a:p>
          </p:txBody>
        </p:sp>
        <p:sp>
          <p:nvSpPr>
            <p:cNvPr id="28" name="ZoneTexte 35"/>
            <p:cNvSpPr txBox="1">
              <a:spLocks noChangeArrowheads="1"/>
            </p:cNvSpPr>
            <p:nvPr/>
          </p:nvSpPr>
          <p:spPr bwMode="auto">
            <a:xfrm>
              <a:off x="1439912" y="2598664"/>
              <a:ext cx="1043658" cy="24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000">
                  <a:solidFill>
                    <a:srgbClr val="000000"/>
                  </a:solidFill>
                  <a:latin typeface="Arial" pitchFamily="34" charset="0"/>
                  <a:sym typeface="Arial" pitchFamily="34" charset="0"/>
                </a:defRPr>
              </a:lvl1pPr>
              <a:lvl2pPr marL="742950" indent="-285750" eaLnBrk="0" hangingPunct="0">
                <a:defRPr sz="3000">
                  <a:solidFill>
                    <a:srgbClr val="000000"/>
                  </a:solidFill>
                  <a:latin typeface="Arial" pitchFamily="34" charset="0"/>
                  <a:sym typeface="Arial" pitchFamily="34" charset="0"/>
                </a:defRPr>
              </a:lvl2pPr>
              <a:lvl3pPr marL="1143000" indent="-228600" eaLnBrk="0" hangingPunct="0">
                <a:defRPr sz="3000">
                  <a:solidFill>
                    <a:srgbClr val="000000"/>
                  </a:solidFill>
                  <a:latin typeface="Arial" pitchFamily="34" charset="0"/>
                  <a:sym typeface="Arial" pitchFamily="34" charset="0"/>
                </a:defRPr>
              </a:lvl3pPr>
              <a:lvl4pPr marL="1600200" indent="-228600" eaLnBrk="0" hangingPunct="0">
                <a:defRPr sz="3000">
                  <a:solidFill>
                    <a:srgbClr val="000000"/>
                  </a:solidFill>
                  <a:latin typeface="Arial" pitchFamily="34" charset="0"/>
                  <a:sym typeface="Arial" pitchFamily="34" charset="0"/>
                </a:defRPr>
              </a:lvl4pPr>
              <a:lvl5pPr marL="2057400" indent="-228600" eaLnBrk="0" hangingPunct="0">
                <a:defRPr sz="30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30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30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30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3000">
                  <a:solidFill>
                    <a:srgbClr val="000000"/>
                  </a:solidFill>
                  <a:latin typeface="Arial" pitchFamily="34" charset="0"/>
                  <a:sym typeface="Arial" pitchFamily="34" charset="0"/>
                </a:defRPr>
              </a:lvl9pPr>
            </a:lstStyle>
            <a:p>
              <a:pPr algn="ctr" eaLnBrk="1" hangingPunct="1">
                <a:lnSpc>
                  <a:spcPts val="1204"/>
                </a:lnSpc>
              </a:pPr>
              <a:r>
                <a:rPr lang="fr-CA" sz="1050" dirty="0">
                  <a:solidFill>
                    <a:schemeClr val="tx1"/>
                  </a:solidFill>
                  <a:cs typeface="Arial" pitchFamily="34" charset="0"/>
                </a:rPr>
                <a:t>Formation</a:t>
              </a:r>
            </a:p>
          </p:txBody>
        </p:sp>
        <p:sp>
          <p:nvSpPr>
            <p:cNvPr id="29" name="ZoneTexte 36"/>
            <p:cNvSpPr txBox="1">
              <a:spLocks noChangeArrowheads="1"/>
            </p:cNvSpPr>
            <p:nvPr/>
          </p:nvSpPr>
          <p:spPr bwMode="auto">
            <a:xfrm>
              <a:off x="2609701" y="1797224"/>
              <a:ext cx="1043658" cy="24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000">
                  <a:solidFill>
                    <a:srgbClr val="000000"/>
                  </a:solidFill>
                  <a:latin typeface="Arial" pitchFamily="34" charset="0"/>
                  <a:sym typeface="Arial" pitchFamily="34" charset="0"/>
                </a:defRPr>
              </a:lvl1pPr>
              <a:lvl2pPr marL="742950" indent="-285750" eaLnBrk="0" hangingPunct="0">
                <a:defRPr sz="3000">
                  <a:solidFill>
                    <a:srgbClr val="000000"/>
                  </a:solidFill>
                  <a:latin typeface="Arial" pitchFamily="34" charset="0"/>
                  <a:sym typeface="Arial" pitchFamily="34" charset="0"/>
                </a:defRPr>
              </a:lvl2pPr>
              <a:lvl3pPr marL="1143000" indent="-228600" eaLnBrk="0" hangingPunct="0">
                <a:defRPr sz="3000">
                  <a:solidFill>
                    <a:srgbClr val="000000"/>
                  </a:solidFill>
                  <a:latin typeface="Arial" pitchFamily="34" charset="0"/>
                  <a:sym typeface="Arial" pitchFamily="34" charset="0"/>
                </a:defRPr>
              </a:lvl3pPr>
              <a:lvl4pPr marL="1600200" indent="-228600" eaLnBrk="0" hangingPunct="0">
                <a:defRPr sz="3000">
                  <a:solidFill>
                    <a:srgbClr val="000000"/>
                  </a:solidFill>
                  <a:latin typeface="Arial" pitchFamily="34" charset="0"/>
                  <a:sym typeface="Arial" pitchFamily="34" charset="0"/>
                </a:defRPr>
              </a:lvl4pPr>
              <a:lvl5pPr marL="2057400" indent="-228600" eaLnBrk="0" hangingPunct="0">
                <a:defRPr sz="30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30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30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30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3000">
                  <a:solidFill>
                    <a:srgbClr val="000000"/>
                  </a:solidFill>
                  <a:latin typeface="Arial" pitchFamily="34" charset="0"/>
                  <a:sym typeface="Arial" pitchFamily="34" charset="0"/>
                </a:defRPr>
              </a:lvl9pPr>
            </a:lstStyle>
            <a:p>
              <a:pPr algn="ctr" eaLnBrk="1" hangingPunct="1">
                <a:lnSpc>
                  <a:spcPts val="1204"/>
                </a:lnSpc>
              </a:pPr>
              <a:r>
                <a:rPr lang="fr-CA" sz="1050" dirty="0">
                  <a:solidFill>
                    <a:schemeClr val="tx1"/>
                  </a:solidFill>
                  <a:cs typeface="Arial" pitchFamily="34" charset="0"/>
                </a:rPr>
                <a:t>Surveillance</a:t>
              </a:r>
            </a:p>
          </p:txBody>
        </p:sp>
        <p:sp>
          <p:nvSpPr>
            <p:cNvPr id="30" name="ZoneTexte 29"/>
            <p:cNvSpPr txBox="1"/>
            <p:nvPr/>
          </p:nvSpPr>
          <p:spPr>
            <a:xfrm>
              <a:off x="3997262" y="1481336"/>
              <a:ext cx="1222810" cy="400105"/>
            </a:xfrm>
            <a:prstGeom prst="rect">
              <a:avLst/>
            </a:prstGeom>
            <a:noFill/>
          </p:spPr>
          <p:txBody>
            <a:bodyPr wrap="square" lIns="91435" tIns="45718" rIns="91435" bIns="45718">
              <a:spAutoFit/>
            </a:bodyPr>
            <a:lstStyle>
              <a:defPPr>
                <a:defRPr lang="fr-FR"/>
              </a:defPPr>
              <a:lvl1pPr algn="ctr">
                <a:lnSpc>
                  <a:spcPts val="1200"/>
                </a:lnSpc>
                <a:defRPr sz="1100" b="1" i="1">
                  <a:effectLst>
                    <a:outerShdw blurRad="38100" dist="38100" dir="2700000" algn="tl">
                      <a:srgbClr val="000000">
                        <a:alpha val="43137"/>
                      </a:srgbClr>
                    </a:outerShdw>
                  </a:effectLst>
                  <a:latin typeface="Arial Narrow" pitchFamily="34" charset="0"/>
                </a:defRPr>
              </a:lvl1pPr>
            </a:lstStyle>
            <a:p>
              <a:pPr>
                <a:defRPr/>
              </a:pPr>
              <a:r>
                <a:rPr lang="fr-CA" sz="1050" b="0" i="0" dirty="0">
                  <a:effectLst/>
                  <a:latin typeface="Arial" pitchFamily="34" charset="0"/>
                  <a:cs typeface="Arial" pitchFamily="34" charset="0"/>
                </a:rPr>
                <a:t>Financement des entrepreneurs</a:t>
              </a:r>
            </a:p>
          </p:txBody>
        </p:sp>
        <p:sp>
          <p:nvSpPr>
            <p:cNvPr id="31" name="ZoneTexte 38"/>
            <p:cNvSpPr txBox="1">
              <a:spLocks noChangeArrowheads="1"/>
            </p:cNvSpPr>
            <p:nvPr/>
          </p:nvSpPr>
          <p:spPr bwMode="auto">
            <a:xfrm>
              <a:off x="5291957" y="1791643"/>
              <a:ext cx="1238994" cy="24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000">
                  <a:solidFill>
                    <a:srgbClr val="000000"/>
                  </a:solidFill>
                  <a:latin typeface="Arial" pitchFamily="34" charset="0"/>
                  <a:sym typeface="Arial" pitchFamily="34" charset="0"/>
                </a:defRPr>
              </a:lvl1pPr>
              <a:lvl2pPr marL="742950" indent="-285750" eaLnBrk="0" hangingPunct="0">
                <a:defRPr sz="3000">
                  <a:solidFill>
                    <a:srgbClr val="000000"/>
                  </a:solidFill>
                  <a:latin typeface="Arial" pitchFamily="34" charset="0"/>
                  <a:sym typeface="Arial" pitchFamily="34" charset="0"/>
                </a:defRPr>
              </a:lvl2pPr>
              <a:lvl3pPr marL="1143000" indent="-228600" eaLnBrk="0" hangingPunct="0">
                <a:defRPr sz="3000">
                  <a:solidFill>
                    <a:srgbClr val="000000"/>
                  </a:solidFill>
                  <a:latin typeface="Arial" pitchFamily="34" charset="0"/>
                  <a:sym typeface="Arial" pitchFamily="34" charset="0"/>
                </a:defRPr>
              </a:lvl3pPr>
              <a:lvl4pPr marL="1600200" indent="-228600" eaLnBrk="0" hangingPunct="0">
                <a:defRPr sz="3000">
                  <a:solidFill>
                    <a:srgbClr val="000000"/>
                  </a:solidFill>
                  <a:latin typeface="Arial" pitchFamily="34" charset="0"/>
                  <a:sym typeface="Arial" pitchFamily="34" charset="0"/>
                </a:defRPr>
              </a:lvl4pPr>
              <a:lvl5pPr marL="2057400" indent="-228600" eaLnBrk="0" hangingPunct="0">
                <a:defRPr sz="30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30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30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30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3000">
                  <a:solidFill>
                    <a:srgbClr val="000000"/>
                  </a:solidFill>
                  <a:latin typeface="Arial" pitchFamily="34" charset="0"/>
                  <a:sym typeface="Arial" pitchFamily="34" charset="0"/>
                </a:defRPr>
              </a:lvl9pPr>
            </a:lstStyle>
            <a:p>
              <a:pPr algn="ctr" eaLnBrk="1" hangingPunct="1">
                <a:lnSpc>
                  <a:spcPts val="1204"/>
                </a:lnSpc>
              </a:pPr>
              <a:r>
                <a:rPr lang="fr-CA" sz="1050" dirty="0">
                  <a:solidFill>
                    <a:schemeClr val="tx1"/>
                  </a:solidFill>
                  <a:cs typeface="Arial" pitchFamily="34" charset="0"/>
                </a:rPr>
                <a:t>Microassurance</a:t>
              </a:r>
            </a:p>
          </p:txBody>
        </p:sp>
        <p:sp>
          <p:nvSpPr>
            <p:cNvPr id="32" name="ZoneTexte 40"/>
            <p:cNvSpPr txBox="1">
              <a:spLocks noChangeArrowheads="1"/>
            </p:cNvSpPr>
            <p:nvPr/>
          </p:nvSpPr>
          <p:spPr bwMode="auto">
            <a:xfrm>
              <a:off x="6603504" y="2595314"/>
              <a:ext cx="1120676" cy="3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000">
                  <a:solidFill>
                    <a:srgbClr val="000000"/>
                  </a:solidFill>
                  <a:latin typeface="Arial" pitchFamily="34" charset="0"/>
                  <a:sym typeface="Arial" pitchFamily="34" charset="0"/>
                </a:defRPr>
              </a:lvl1pPr>
              <a:lvl2pPr marL="742950" indent="-285750" eaLnBrk="0" hangingPunct="0">
                <a:defRPr sz="3000">
                  <a:solidFill>
                    <a:srgbClr val="000000"/>
                  </a:solidFill>
                  <a:latin typeface="Arial" pitchFamily="34" charset="0"/>
                  <a:sym typeface="Arial" pitchFamily="34" charset="0"/>
                </a:defRPr>
              </a:lvl2pPr>
              <a:lvl3pPr marL="1143000" indent="-228600" eaLnBrk="0" hangingPunct="0">
                <a:defRPr sz="3000">
                  <a:solidFill>
                    <a:srgbClr val="000000"/>
                  </a:solidFill>
                  <a:latin typeface="Arial" pitchFamily="34" charset="0"/>
                  <a:sym typeface="Arial" pitchFamily="34" charset="0"/>
                </a:defRPr>
              </a:lvl3pPr>
              <a:lvl4pPr marL="1600200" indent="-228600" eaLnBrk="0" hangingPunct="0">
                <a:defRPr sz="3000">
                  <a:solidFill>
                    <a:srgbClr val="000000"/>
                  </a:solidFill>
                  <a:latin typeface="Arial" pitchFamily="34" charset="0"/>
                  <a:sym typeface="Arial" pitchFamily="34" charset="0"/>
                </a:defRPr>
              </a:lvl4pPr>
              <a:lvl5pPr marL="2057400" indent="-228600" eaLnBrk="0" hangingPunct="0">
                <a:defRPr sz="30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30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30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30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3000">
                  <a:solidFill>
                    <a:srgbClr val="000000"/>
                  </a:solidFill>
                  <a:latin typeface="Arial" pitchFamily="34" charset="0"/>
                  <a:sym typeface="Arial" pitchFamily="34" charset="0"/>
                </a:defRPr>
              </a:lvl9pPr>
            </a:lstStyle>
            <a:p>
              <a:pPr algn="ctr" eaLnBrk="1" hangingPunct="1">
                <a:lnSpc>
                  <a:spcPts val="1204"/>
                </a:lnSpc>
              </a:pPr>
              <a:r>
                <a:rPr lang="fr-CA" sz="1050" dirty="0">
                  <a:solidFill>
                    <a:schemeClr val="tx1"/>
                  </a:solidFill>
                  <a:cs typeface="Arial" pitchFamily="34" charset="0"/>
                </a:rPr>
                <a:t>Financement </a:t>
              </a:r>
            </a:p>
            <a:p>
              <a:pPr algn="ctr" eaLnBrk="1" hangingPunct="1">
                <a:lnSpc>
                  <a:spcPts val="1204"/>
                </a:lnSpc>
              </a:pPr>
              <a:r>
                <a:rPr lang="fr-CA" sz="1050" dirty="0">
                  <a:solidFill>
                    <a:schemeClr val="tx1"/>
                  </a:solidFill>
                  <a:cs typeface="Arial" pitchFamily="34" charset="0"/>
                </a:rPr>
                <a:t>de l’habitat</a:t>
              </a:r>
            </a:p>
          </p:txBody>
        </p:sp>
        <p:sp>
          <p:nvSpPr>
            <p:cNvPr id="33" name="ZoneTexte 41"/>
            <p:cNvSpPr txBox="1">
              <a:spLocks noChangeArrowheads="1"/>
            </p:cNvSpPr>
            <p:nvPr/>
          </p:nvSpPr>
          <p:spPr bwMode="auto">
            <a:xfrm>
              <a:off x="7396014" y="3675807"/>
              <a:ext cx="1120676" cy="24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000">
                  <a:solidFill>
                    <a:srgbClr val="000000"/>
                  </a:solidFill>
                  <a:latin typeface="Arial" pitchFamily="34" charset="0"/>
                  <a:sym typeface="Arial" pitchFamily="34" charset="0"/>
                </a:defRPr>
              </a:lvl1pPr>
              <a:lvl2pPr marL="742950" indent="-285750" eaLnBrk="0" hangingPunct="0">
                <a:defRPr sz="3000">
                  <a:solidFill>
                    <a:srgbClr val="000000"/>
                  </a:solidFill>
                  <a:latin typeface="Arial" pitchFamily="34" charset="0"/>
                  <a:sym typeface="Arial" pitchFamily="34" charset="0"/>
                </a:defRPr>
              </a:lvl2pPr>
              <a:lvl3pPr marL="1143000" indent="-228600" eaLnBrk="0" hangingPunct="0">
                <a:defRPr sz="3000">
                  <a:solidFill>
                    <a:srgbClr val="000000"/>
                  </a:solidFill>
                  <a:latin typeface="Arial" pitchFamily="34" charset="0"/>
                  <a:sym typeface="Arial" pitchFamily="34" charset="0"/>
                </a:defRPr>
              </a:lvl3pPr>
              <a:lvl4pPr marL="1600200" indent="-228600" eaLnBrk="0" hangingPunct="0">
                <a:defRPr sz="3000">
                  <a:solidFill>
                    <a:srgbClr val="000000"/>
                  </a:solidFill>
                  <a:latin typeface="Arial" pitchFamily="34" charset="0"/>
                  <a:sym typeface="Arial" pitchFamily="34" charset="0"/>
                </a:defRPr>
              </a:lvl4pPr>
              <a:lvl5pPr marL="2057400" indent="-228600" eaLnBrk="0" hangingPunct="0">
                <a:defRPr sz="30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30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30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30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3000">
                  <a:solidFill>
                    <a:srgbClr val="000000"/>
                  </a:solidFill>
                  <a:latin typeface="Arial" pitchFamily="34" charset="0"/>
                  <a:sym typeface="Arial" pitchFamily="34" charset="0"/>
                </a:defRPr>
              </a:lvl9pPr>
            </a:lstStyle>
            <a:p>
              <a:pPr algn="ctr" eaLnBrk="1" hangingPunct="1">
                <a:lnSpc>
                  <a:spcPts val="1204"/>
                </a:lnSpc>
              </a:pPr>
              <a:r>
                <a:rPr lang="fr-CA" sz="1050" dirty="0">
                  <a:solidFill>
                    <a:schemeClr val="tx1"/>
                  </a:solidFill>
                  <a:cs typeface="Arial" pitchFamily="34" charset="0"/>
                </a:rPr>
                <a:t>Crédit scolaire</a:t>
              </a:r>
            </a:p>
          </p:txBody>
        </p:sp>
        <p:sp>
          <p:nvSpPr>
            <p:cNvPr id="34" name="ZoneTexte 42"/>
            <p:cNvSpPr txBox="1">
              <a:spLocks noChangeArrowheads="1"/>
            </p:cNvSpPr>
            <p:nvPr/>
          </p:nvSpPr>
          <p:spPr bwMode="auto">
            <a:xfrm>
              <a:off x="7843615" y="4831085"/>
              <a:ext cx="1120676" cy="24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000">
                  <a:solidFill>
                    <a:srgbClr val="000000"/>
                  </a:solidFill>
                  <a:latin typeface="Arial" pitchFamily="34" charset="0"/>
                  <a:sym typeface="Arial" pitchFamily="34" charset="0"/>
                </a:defRPr>
              </a:lvl1pPr>
              <a:lvl2pPr marL="742950" indent="-285750" eaLnBrk="0" hangingPunct="0">
                <a:defRPr sz="3000">
                  <a:solidFill>
                    <a:srgbClr val="000000"/>
                  </a:solidFill>
                  <a:latin typeface="Arial" pitchFamily="34" charset="0"/>
                  <a:sym typeface="Arial" pitchFamily="34" charset="0"/>
                </a:defRPr>
              </a:lvl2pPr>
              <a:lvl3pPr marL="1143000" indent="-228600" eaLnBrk="0" hangingPunct="0">
                <a:defRPr sz="3000">
                  <a:solidFill>
                    <a:srgbClr val="000000"/>
                  </a:solidFill>
                  <a:latin typeface="Arial" pitchFamily="34" charset="0"/>
                  <a:sym typeface="Arial" pitchFamily="34" charset="0"/>
                </a:defRPr>
              </a:lvl3pPr>
              <a:lvl4pPr marL="1600200" indent="-228600" eaLnBrk="0" hangingPunct="0">
                <a:defRPr sz="3000">
                  <a:solidFill>
                    <a:srgbClr val="000000"/>
                  </a:solidFill>
                  <a:latin typeface="Arial" pitchFamily="34" charset="0"/>
                  <a:sym typeface="Arial" pitchFamily="34" charset="0"/>
                </a:defRPr>
              </a:lvl4pPr>
              <a:lvl5pPr marL="2057400" indent="-228600" eaLnBrk="0" hangingPunct="0">
                <a:defRPr sz="30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30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30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30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3000">
                  <a:solidFill>
                    <a:srgbClr val="000000"/>
                  </a:solidFill>
                  <a:latin typeface="Arial" pitchFamily="34" charset="0"/>
                  <a:sym typeface="Arial" pitchFamily="34" charset="0"/>
                </a:defRPr>
              </a:lvl9pPr>
            </a:lstStyle>
            <a:p>
              <a:pPr algn="ctr" eaLnBrk="1" hangingPunct="1">
                <a:lnSpc>
                  <a:spcPts val="1204"/>
                </a:lnSpc>
              </a:pPr>
              <a:r>
                <a:rPr lang="fr-CA" sz="1050" dirty="0">
                  <a:solidFill>
                    <a:schemeClr val="tx1"/>
                  </a:solidFill>
                  <a:cs typeface="Arial" pitchFamily="34" charset="0"/>
                </a:rPr>
                <a:t>Investissement</a:t>
              </a:r>
            </a:p>
          </p:txBody>
        </p:sp>
        <p:sp>
          <p:nvSpPr>
            <p:cNvPr id="35" name="ZoneTexte 43"/>
            <p:cNvSpPr txBox="1">
              <a:spLocks noChangeArrowheads="1"/>
            </p:cNvSpPr>
            <p:nvPr/>
          </p:nvSpPr>
          <p:spPr bwMode="auto">
            <a:xfrm>
              <a:off x="7956352" y="5983015"/>
              <a:ext cx="1224483" cy="39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3000">
                  <a:solidFill>
                    <a:srgbClr val="000000"/>
                  </a:solidFill>
                  <a:latin typeface="Arial" pitchFamily="34" charset="0"/>
                  <a:sym typeface="Arial" pitchFamily="34" charset="0"/>
                </a:defRPr>
              </a:lvl1pPr>
              <a:lvl2pPr marL="742950" indent="-285750" eaLnBrk="0" hangingPunct="0">
                <a:defRPr sz="3000">
                  <a:solidFill>
                    <a:srgbClr val="000000"/>
                  </a:solidFill>
                  <a:latin typeface="Arial" pitchFamily="34" charset="0"/>
                  <a:sym typeface="Arial" pitchFamily="34" charset="0"/>
                </a:defRPr>
              </a:lvl2pPr>
              <a:lvl3pPr marL="1143000" indent="-228600" eaLnBrk="0" hangingPunct="0">
                <a:defRPr sz="3000">
                  <a:solidFill>
                    <a:srgbClr val="000000"/>
                  </a:solidFill>
                  <a:latin typeface="Arial" pitchFamily="34" charset="0"/>
                  <a:sym typeface="Arial" pitchFamily="34" charset="0"/>
                </a:defRPr>
              </a:lvl3pPr>
              <a:lvl4pPr marL="1600200" indent="-228600" eaLnBrk="0" hangingPunct="0">
                <a:defRPr sz="3000">
                  <a:solidFill>
                    <a:srgbClr val="000000"/>
                  </a:solidFill>
                  <a:latin typeface="Arial" pitchFamily="34" charset="0"/>
                  <a:sym typeface="Arial" pitchFamily="34" charset="0"/>
                </a:defRPr>
              </a:lvl4pPr>
              <a:lvl5pPr marL="2057400" indent="-228600" eaLnBrk="0" hangingPunct="0">
                <a:defRPr sz="30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30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30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30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3000">
                  <a:solidFill>
                    <a:srgbClr val="000000"/>
                  </a:solidFill>
                  <a:latin typeface="Arial" pitchFamily="34" charset="0"/>
                  <a:sym typeface="Arial" pitchFamily="34" charset="0"/>
                </a:defRPr>
              </a:lvl9pPr>
            </a:lstStyle>
            <a:p>
              <a:pPr algn="ctr" eaLnBrk="1" hangingPunct="1">
                <a:lnSpc>
                  <a:spcPts val="1204"/>
                </a:lnSpc>
              </a:pPr>
              <a:r>
                <a:rPr lang="fr-CA" sz="1050" dirty="0">
                  <a:solidFill>
                    <a:schemeClr val="tx1"/>
                  </a:solidFill>
                  <a:cs typeface="Arial" pitchFamily="34" charset="0"/>
                </a:rPr>
                <a:t>Performance sociale</a:t>
              </a:r>
            </a:p>
          </p:txBody>
        </p:sp>
        <p:pic>
          <p:nvPicPr>
            <p:cNvPr id="36" name="Picture 2" descr="C:\Users\Eric Boudreault\AppData\Local\Microsoft\Windows\Temporary Internet Files\Content.IE5\GG2CMZY5\MC900234477[1].wmf"/>
            <p:cNvPicPr>
              <a:picLocks noChangeAspect="1" noChangeArrowheads="1"/>
            </p:cNvPicPr>
            <p:nvPr/>
          </p:nvPicPr>
          <p:blipFill rotWithShape="1">
            <a:blip r:embed="rId14" cstate="screen">
              <a:duotone>
                <a:prstClr val="black"/>
                <a:schemeClr val="accent3">
                  <a:tint val="45000"/>
                  <a:satMod val="400000"/>
                </a:schemeClr>
              </a:duotone>
              <a:extLst>
                <a:ext uri="{28A0092B-C50C-407E-A947-70E740481C1C}">
                  <a14:useLocalDpi xmlns:a14="http://schemas.microsoft.com/office/drawing/2010/main"/>
                </a:ext>
              </a:extLst>
            </a:blip>
            <a:srcRect t="-1" b="11499"/>
            <a:stretch/>
          </p:blipFill>
          <p:spPr bwMode="auto">
            <a:xfrm>
              <a:off x="3227102" y="2475348"/>
              <a:ext cx="502132" cy="397526"/>
            </a:xfrm>
            <a:prstGeom prst="rect">
              <a:avLst/>
            </a:prstGeom>
            <a:noFill/>
            <a:extLst/>
          </p:spPr>
        </p:pic>
        <p:sp>
          <p:nvSpPr>
            <p:cNvPr id="37" name="ZoneTexte 48"/>
            <p:cNvSpPr txBox="1">
              <a:spLocks noChangeArrowheads="1"/>
            </p:cNvSpPr>
            <p:nvPr/>
          </p:nvSpPr>
          <p:spPr bwMode="auto">
            <a:xfrm>
              <a:off x="3302869" y="4471666"/>
              <a:ext cx="2493615" cy="55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000">
                  <a:solidFill>
                    <a:srgbClr val="000000"/>
                  </a:solidFill>
                  <a:latin typeface="Arial" pitchFamily="34" charset="0"/>
                  <a:sym typeface="Arial" pitchFamily="34" charset="0"/>
                </a:defRPr>
              </a:lvl1pPr>
              <a:lvl2pPr marL="742950" indent="-285750" eaLnBrk="0" hangingPunct="0">
                <a:defRPr sz="3000">
                  <a:solidFill>
                    <a:srgbClr val="000000"/>
                  </a:solidFill>
                  <a:latin typeface="Arial" pitchFamily="34" charset="0"/>
                  <a:sym typeface="Arial" pitchFamily="34" charset="0"/>
                </a:defRPr>
              </a:lvl2pPr>
              <a:lvl3pPr marL="1143000" indent="-228600" eaLnBrk="0" hangingPunct="0">
                <a:defRPr sz="3000">
                  <a:solidFill>
                    <a:srgbClr val="000000"/>
                  </a:solidFill>
                  <a:latin typeface="Arial" pitchFamily="34" charset="0"/>
                  <a:sym typeface="Arial" pitchFamily="34" charset="0"/>
                </a:defRPr>
              </a:lvl3pPr>
              <a:lvl4pPr marL="1600200" indent="-228600" eaLnBrk="0" hangingPunct="0">
                <a:defRPr sz="3000">
                  <a:solidFill>
                    <a:srgbClr val="000000"/>
                  </a:solidFill>
                  <a:latin typeface="Arial" pitchFamily="34" charset="0"/>
                  <a:sym typeface="Arial" pitchFamily="34" charset="0"/>
                </a:defRPr>
              </a:lvl4pPr>
              <a:lvl5pPr marL="2057400" indent="-228600" eaLnBrk="0" hangingPunct="0">
                <a:defRPr sz="30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30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30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30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3000">
                  <a:solidFill>
                    <a:srgbClr val="000000"/>
                  </a:solidFill>
                  <a:latin typeface="Arial" pitchFamily="34" charset="0"/>
                  <a:sym typeface="Arial" pitchFamily="34" charset="0"/>
                </a:defRPr>
              </a:lvl9pPr>
            </a:lstStyle>
            <a:p>
              <a:pPr algn="ctr" eaLnBrk="1" hangingPunct="1">
                <a:lnSpc>
                  <a:spcPts val="1204"/>
                </a:lnSpc>
              </a:pPr>
              <a:r>
                <a:rPr lang="fr-CA" sz="1050" b="1" dirty="0">
                  <a:solidFill>
                    <a:schemeClr val="tx1"/>
                  </a:solidFill>
                  <a:cs typeface="Arial" pitchFamily="34" charset="0"/>
                </a:rPr>
                <a:t>Institution financière de base</a:t>
              </a:r>
              <a:br>
                <a:rPr lang="fr-CA" sz="1050" b="1" dirty="0">
                  <a:solidFill>
                    <a:schemeClr val="tx1"/>
                  </a:solidFill>
                  <a:cs typeface="Arial" pitchFamily="34" charset="0"/>
                </a:rPr>
              </a:br>
              <a:r>
                <a:rPr lang="fr-CA" sz="900" dirty="0">
                  <a:cs typeface="Arial" pitchFamily="34" charset="0"/>
                </a:rPr>
                <a:t>Coop d’épargne et de crédit, institution de microfinance (IMF), banque</a:t>
              </a:r>
            </a:p>
          </p:txBody>
        </p:sp>
        <p:sp>
          <p:nvSpPr>
            <p:cNvPr id="38" name="ZoneTexte 54"/>
            <p:cNvSpPr txBox="1">
              <a:spLocks noChangeArrowheads="1"/>
            </p:cNvSpPr>
            <p:nvPr/>
          </p:nvSpPr>
          <p:spPr bwMode="auto">
            <a:xfrm>
              <a:off x="2816201" y="2856508"/>
              <a:ext cx="1323826" cy="23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000">
                  <a:solidFill>
                    <a:srgbClr val="000000"/>
                  </a:solidFill>
                  <a:latin typeface="Arial" pitchFamily="34" charset="0"/>
                  <a:sym typeface="Arial" pitchFamily="34" charset="0"/>
                </a:defRPr>
              </a:lvl1pPr>
              <a:lvl2pPr marL="742950" indent="-285750" eaLnBrk="0" hangingPunct="0">
                <a:defRPr sz="3000">
                  <a:solidFill>
                    <a:srgbClr val="000000"/>
                  </a:solidFill>
                  <a:latin typeface="Arial" pitchFamily="34" charset="0"/>
                  <a:sym typeface="Arial" pitchFamily="34" charset="0"/>
                </a:defRPr>
              </a:lvl2pPr>
              <a:lvl3pPr marL="1143000" indent="-228600" eaLnBrk="0" hangingPunct="0">
                <a:defRPr sz="3000">
                  <a:solidFill>
                    <a:srgbClr val="000000"/>
                  </a:solidFill>
                  <a:latin typeface="Arial" pitchFamily="34" charset="0"/>
                  <a:sym typeface="Arial" pitchFamily="34" charset="0"/>
                </a:defRPr>
              </a:lvl3pPr>
              <a:lvl4pPr marL="1600200" indent="-228600" eaLnBrk="0" hangingPunct="0">
                <a:defRPr sz="3000">
                  <a:solidFill>
                    <a:srgbClr val="000000"/>
                  </a:solidFill>
                  <a:latin typeface="Arial" pitchFamily="34" charset="0"/>
                  <a:sym typeface="Arial" pitchFamily="34" charset="0"/>
                </a:defRPr>
              </a:lvl4pPr>
              <a:lvl5pPr marL="2057400" indent="-228600" eaLnBrk="0" hangingPunct="0">
                <a:defRPr sz="30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30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30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30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3000">
                  <a:solidFill>
                    <a:srgbClr val="000000"/>
                  </a:solidFill>
                  <a:latin typeface="Arial" pitchFamily="34" charset="0"/>
                  <a:sym typeface="Arial" pitchFamily="34" charset="0"/>
                </a:defRPr>
              </a:lvl9pPr>
            </a:lstStyle>
            <a:p>
              <a:pPr algn="ctr" eaLnBrk="1" hangingPunct="1">
                <a:lnSpc>
                  <a:spcPts val="1204"/>
                </a:lnSpc>
              </a:pPr>
              <a:r>
                <a:rPr lang="fr-CA" sz="900" dirty="0">
                  <a:cs typeface="Arial" pitchFamily="34" charset="0"/>
                </a:rPr>
                <a:t>Banques centrales</a:t>
              </a:r>
            </a:p>
          </p:txBody>
        </p:sp>
        <p:pic>
          <p:nvPicPr>
            <p:cNvPr id="39" name="Image 5"/>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922490" y="5296545"/>
              <a:ext cx="586011" cy="58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 descr="C:\Users\Eric Boudreault\AppData\Local\Microsoft\Windows\Temporary Internet Files\Content.IE5\BTJUSZ0O\MC900251099[1].wmf"/>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405810" y="2464719"/>
              <a:ext cx="492249" cy="40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ZoneTexte 135"/>
            <p:cNvSpPr txBox="1">
              <a:spLocks noChangeArrowheads="1"/>
            </p:cNvSpPr>
            <p:nvPr/>
          </p:nvSpPr>
          <p:spPr bwMode="auto">
            <a:xfrm>
              <a:off x="5147965" y="2856508"/>
              <a:ext cx="1007939" cy="23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000">
                  <a:solidFill>
                    <a:srgbClr val="000000"/>
                  </a:solidFill>
                  <a:latin typeface="Arial" pitchFamily="34" charset="0"/>
                  <a:sym typeface="Arial" pitchFamily="34" charset="0"/>
                </a:defRPr>
              </a:lvl1pPr>
              <a:lvl2pPr marL="742950" indent="-285750" eaLnBrk="0" hangingPunct="0">
                <a:defRPr sz="3000">
                  <a:solidFill>
                    <a:srgbClr val="000000"/>
                  </a:solidFill>
                  <a:latin typeface="Arial" pitchFamily="34" charset="0"/>
                  <a:sym typeface="Arial" pitchFamily="34" charset="0"/>
                </a:defRPr>
              </a:lvl2pPr>
              <a:lvl3pPr marL="1143000" indent="-228600" eaLnBrk="0" hangingPunct="0">
                <a:defRPr sz="3000">
                  <a:solidFill>
                    <a:srgbClr val="000000"/>
                  </a:solidFill>
                  <a:latin typeface="Arial" pitchFamily="34" charset="0"/>
                  <a:sym typeface="Arial" pitchFamily="34" charset="0"/>
                </a:defRPr>
              </a:lvl3pPr>
              <a:lvl4pPr marL="1600200" indent="-228600" eaLnBrk="0" hangingPunct="0">
                <a:defRPr sz="3000">
                  <a:solidFill>
                    <a:srgbClr val="000000"/>
                  </a:solidFill>
                  <a:latin typeface="Arial" pitchFamily="34" charset="0"/>
                  <a:sym typeface="Arial" pitchFamily="34" charset="0"/>
                </a:defRPr>
              </a:lvl4pPr>
              <a:lvl5pPr marL="2057400" indent="-228600" eaLnBrk="0" hangingPunct="0">
                <a:defRPr sz="30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30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30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30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3000">
                  <a:solidFill>
                    <a:srgbClr val="000000"/>
                  </a:solidFill>
                  <a:latin typeface="Arial" pitchFamily="34" charset="0"/>
                  <a:sym typeface="Arial" pitchFamily="34" charset="0"/>
                </a:defRPr>
              </a:lvl9pPr>
            </a:lstStyle>
            <a:p>
              <a:pPr algn="ctr" eaLnBrk="1" hangingPunct="1">
                <a:lnSpc>
                  <a:spcPts val="1204"/>
                </a:lnSpc>
              </a:pPr>
              <a:r>
                <a:rPr lang="fr-CA" sz="900" dirty="0">
                  <a:cs typeface="Arial" pitchFamily="34" charset="0"/>
                </a:rPr>
                <a:t>Gouvernements</a:t>
              </a:r>
            </a:p>
          </p:txBody>
        </p:sp>
        <p:pic>
          <p:nvPicPr>
            <p:cNvPr id="42" name="Image 68"/>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635499" y="5299894"/>
              <a:ext cx="579313" cy="57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ZoneTexte 69"/>
            <p:cNvSpPr txBox="1">
              <a:spLocks noChangeArrowheads="1"/>
            </p:cNvSpPr>
            <p:nvPr/>
          </p:nvSpPr>
          <p:spPr bwMode="auto">
            <a:xfrm>
              <a:off x="4430241" y="5888137"/>
              <a:ext cx="1585020" cy="38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000">
                  <a:solidFill>
                    <a:srgbClr val="000000"/>
                  </a:solidFill>
                  <a:latin typeface="Arial" pitchFamily="34" charset="0"/>
                  <a:sym typeface="Arial" pitchFamily="34" charset="0"/>
                </a:defRPr>
              </a:lvl1pPr>
              <a:lvl2pPr marL="742950" indent="-285750" eaLnBrk="0" hangingPunct="0">
                <a:defRPr sz="3000">
                  <a:solidFill>
                    <a:srgbClr val="000000"/>
                  </a:solidFill>
                  <a:latin typeface="Arial" pitchFamily="34" charset="0"/>
                  <a:sym typeface="Arial" pitchFamily="34" charset="0"/>
                </a:defRPr>
              </a:lvl2pPr>
              <a:lvl3pPr marL="1143000" indent="-228600" eaLnBrk="0" hangingPunct="0">
                <a:defRPr sz="3000">
                  <a:solidFill>
                    <a:srgbClr val="000000"/>
                  </a:solidFill>
                  <a:latin typeface="Arial" pitchFamily="34" charset="0"/>
                  <a:sym typeface="Arial" pitchFamily="34" charset="0"/>
                </a:defRPr>
              </a:lvl3pPr>
              <a:lvl4pPr marL="1600200" indent="-228600" eaLnBrk="0" hangingPunct="0">
                <a:defRPr sz="3000">
                  <a:solidFill>
                    <a:srgbClr val="000000"/>
                  </a:solidFill>
                  <a:latin typeface="Arial" pitchFamily="34" charset="0"/>
                  <a:sym typeface="Arial" pitchFamily="34" charset="0"/>
                </a:defRPr>
              </a:lvl4pPr>
              <a:lvl5pPr marL="2057400" indent="-228600" eaLnBrk="0" hangingPunct="0">
                <a:defRPr sz="30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30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30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30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3000">
                  <a:solidFill>
                    <a:srgbClr val="000000"/>
                  </a:solidFill>
                  <a:latin typeface="Arial" pitchFamily="34" charset="0"/>
                  <a:sym typeface="Arial" pitchFamily="34" charset="0"/>
                </a:defRPr>
              </a:lvl9pPr>
            </a:lstStyle>
            <a:p>
              <a:pPr algn="ctr" eaLnBrk="1" hangingPunct="1">
                <a:lnSpc>
                  <a:spcPts val="1204"/>
                </a:lnSpc>
              </a:pPr>
              <a:r>
                <a:rPr lang="fr-CA" sz="900" b="1" dirty="0">
                  <a:cs typeface="Arial" pitchFamily="34" charset="0"/>
                </a:rPr>
                <a:t>Membre </a:t>
              </a:r>
            </a:p>
            <a:p>
              <a:pPr algn="ctr" eaLnBrk="1" hangingPunct="1">
                <a:lnSpc>
                  <a:spcPts val="1204"/>
                </a:lnSpc>
              </a:pPr>
              <a:r>
                <a:rPr lang="fr-CA" sz="900" b="1" dirty="0">
                  <a:cs typeface="Arial" pitchFamily="34" charset="0"/>
                </a:rPr>
                <a:t>Client</a:t>
              </a:r>
            </a:p>
          </p:txBody>
        </p:sp>
        <p:cxnSp>
          <p:nvCxnSpPr>
            <p:cNvPr id="44" name="Connecteur droit avec flèche 43"/>
            <p:cNvCxnSpPr/>
            <p:nvPr/>
          </p:nvCxnSpPr>
          <p:spPr>
            <a:xfrm flipH="1">
              <a:off x="4279553" y="5600154"/>
              <a:ext cx="548060"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ZoneTexte 83"/>
            <p:cNvSpPr txBox="1">
              <a:spLocks noChangeArrowheads="1"/>
            </p:cNvSpPr>
            <p:nvPr/>
          </p:nvSpPr>
          <p:spPr bwMode="auto">
            <a:xfrm>
              <a:off x="2870894" y="3125515"/>
              <a:ext cx="3357563" cy="3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000">
                  <a:solidFill>
                    <a:srgbClr val="000000"/>
                  </a:solidFill>
                  <a:latin typeface="Arial" pitchFamily="34" charset="0"/>
                  <a:sym typeface="Arial" pitchFamily="34" charset="0"/>
                </a:defRPr>
              </a:lvl1pPr>
              <a:lvl2pPr marL="742950" indent="-285750" eaLnBrk="0" hangingPunct="0">
                <a:defRPr sz="3000">
                  <a:solidFill>
                    <a:srgbClr val="000000"/>
                  </a:solidFill>
                  <a:latin typeface="Arial" pitchFamily="34" charset="0"/>
                  <a:sym typeface="Arial" pitchFamily="34" charset="0"/>
                </a:defRPr>
              </a:lvl2pPr>
              <a:lvl3pPr marL="1143000" indent="-228600" eaLnBrk="0" hangingPunct="0">
                <a:defRPr sz="3000">
                  <a:solidFill>
                    <a:srgbClr val="000000"/>
                  </a:solidFill>
                  <a:latin typeface="Arial" pitchFamily="34" charset="0"/>
                  <a:sym typeface="Arial" pitchFamily="34" charset="0"/>
                </a:defRPr>
              </a:lvl3pPr>
              <a:lvl4pPr marL="1600200" indent="-228600" eaLnBrk="0" hangingPunct="0">
                <a:defRPr sz="3000">
                  <a:solidFill>
                    <a:srgbClr val="000000"/>
                  </a:solidFill>
                  <a:latin typeface="Arial" pitchFamily="34" charset="0"/>
                  <a:sym typeface="Arial" pitchFamily="34" charset="0"/>
                </a:defRPr>
              </a:lvl4pPr>
              <a:lvl5pPr marL="2057400" indent="-228600" eaLnBrk="0" hangingPunct="0">
                <a:defRPr sz="30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30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30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30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3000">
                  <a:solidFill>
                    <a:srgbClr val="000000"/>
                  </a:solidFill>
                  <a:latin typeface="Arial" pitchFamily="34" charset="0"/>
                  <a:sym typeface="Arial" pitchFamily="34" charset="0"/>
                </a:defRPr>
              </a:lvl9pPr>
            </a:lstStyle>
            <a:p>
              <a:pPr algn="ctr" eaLnBrk="1" hangingPunct="1">
                <a:lnSpc>
                  <a:spcPts val="1204"/>
                </a:lnSpc>
              </a:pPr>
              <a:r>
                <a:rPr lang="fr-CA" sz="1050" b="1" dirty="0">
                  <a:solidFill>
                    <a:schemeClr val="tx1"/>
                  </a:solidFill>
                  <a:cs typeface="Arial" pitchFamily="34" charset="0"/>
                </a:rPr>
                <a:t>Institutions faîtières</a:t>
              </a:r>
              <a:br>
                <a:rPr lang="fr-CA" sz="1050" b="1" dirty="0">
                  <a:solidFill>
                    <a:schemeClr val="tx1"/>
                  </a:solidFill>
                  <a:cs typeface="Arial" pitchFamily="34" charset="0"/>
                </a:rPr>
              </a:br>
              <a:r>
                <a:rPr lang="fr-CA" sz="1050" b="1" dirty="0">
                  <a:solidFill>
                    <a:schemeClr val="tx1"/>
                  </a:solidFill>
                  <a:cs typeface="Arial" pitchFamily="34" charset="0"/>
                </a:rPr>
                <a:t>et regroupements</a:t>
              </a:r>
            </a:p>
          </p:txBody>
        </p:sp>
        <p:pic>
          <p:nvPicPr>
            <p:cNvPr id="46" name="Image 84"/>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4284018" y="3509491"/>
              <a:ext cx="575965" cy="57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91"/>
            <p:cNvSpPr>
              <a:spLocks noChangeArrowheads="1"/>
            </p:cNvSpPr>
            <p:nvPr/>
          </p:nvSpPr>
          <p:spPr bwMode="auto">
            <a:xfrm>
              <a:off x="3834386" y="4039692"/>
              <a:ext cx="1601710" cy="23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lnSpc>
                  <a:spcPts val="1204"/>
                </a:lnSpc>
              </a:pPr>
              <a:r>
                <a:rPr lang="fr-CA" sz="900" dirty="0">
                  <a:solidFill>
                    <a:srgbClr val="000000"/>
                  </a:solidFill>
                  <a:latin typeface="Arial" pitchFamily="34" charset="0"/>
                  <a:cs typeface="Arial" pitchFamily="34" charset="0"/>
                  <a:sym typeface="Arial" pitchFamily="34" charset="0"/>
                </a:rPr>
                <a:t>Confédérations, fédérations</a:t>
              </a:r>
            </a:p>
          </p:txBody>
        </p:sp>
        <p:sp>
          <p:nvSpPr>
            <p:cNvPr id="48" name="ZoneTexte 97"/>
            <p:cNvSpPr txBox="1">
              <a:spLocks noChangeArrowheads="1"/>
            </p:cNvSpPr>
            <p:nvPr/>
          </p:nvSpPr>
          <p:spPr bwMode="auto">
            <a:xfrm>
              <a:off x="2883173" y="1982515"/>
              <a:ext cx="3357563" cy="39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000">
                  <a:solidFill>
                    <a:srgbClr val="000000"/>
                  </a:solidFill>
                  <a:latin typeface="Arial" pitchFamily="34" charset="0"/>
                  <a:sym typeface="Arial" pitchFamily="34" charset="0"/>
                </a:defRPr>
              </a:lvl1pPr>
              <a:lvl2pPr marL="742950" indent="-285750" eaLnBrk="0" hangingPunct="0">
                <a:defRPr sz="3000">
                  <a:solidFill>
                    <a:srgbClr val="000000"/>
                  </a:solidFill>
                  <a:latin typeface="Arial" pitchFamily="34" charset="0"/>
                  <a:sym typeface="Arial" pitchFamily="34" charset="0"/>
                </a:defRPr>
              </a:lvl2pPr>
              <a:lvl3pPr marL="1143000" indent="-228600" eaLnBrk="0" hangingPunct="0">
                <a:defRPr sz="3000">
                  <a:solidFill>
                    <a:srgbClr val="000000"/>
                  </a:solidFill>
                  <a:latin typeface="Arial" pitchFamily="34" charset="0"/>
                  <a:sym typeface="Arial" pitchFamily="34" charset="0"/>
                </a:defRPr>
              </a:lvl3pPr>
              <a:lvl4pPr marL="1600200" indent="-228600" eaLnBrk="0" hangingPunct="0">
                <a:defRPr sz="3000">
                  <a:solidFill>
                    <a:srgbClr val="000000"/>
                  </a:solidFill>
                  <a:latin typeface="Arial" pitchFamily="34" charset="0"/>
                  <a:sym typeface="Arial" pitchFamily="34" charset="0"/>
                </a:defRPr>
              </a:lvl4pPr>
              <a:lvl5pPr marL="2057400" indent="-228600" eaLnBrk="0" hangingPunct="0">
                <a:defRPr sz="30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30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30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30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3000">
                  <a:solidFill>
                    <a:srgbClr val="000000"/>
                  </a:solidFill>
                  <a:latin typeface="Arial" pitchFamily="34" charset="0"/>
                  <a:sym typeface="Arial" pitchFamily="34" charset="0"/>
                </a:defRPr>
              </a:lvl9pPr>
            </a:lstStyle>
            <a:p>
              <a:pPr algn="ctr" eaLnBrk="1" hangingPunct="1">
                <a:lnSpc>
                  <a:spcPts val="1204"/>
                </a:lnSpc>
              </a:pPr>
              <a:r>
                <a:rPr lang="fr-CA" sz="1050" b="1" dirty="0">
                  <a:solidFill>
                    <a:schemeClr val="tx1"/>
                  </a:solidFill>
                  <a:cs typeface="Arial" pitchFamily="34" charset="0"/>
                </a:rPr>
                <a:t>Organismes étatiques </a:t>
              </a:r>
            </a:p>
            <a:p>
              <a:pPr algn="ctr" eaLnBrk="1" hangingPunct="1">
                <a:lnSpc>
                  <a:spcPts val="1204"/>
                </a:lnSpc>
              </a:pPr>
              <a:r>
                <a:rPr lang="fr-CA" sz="1050" b="1" dirty="0">
                  <a:solidFill>
                    <a:schemeClr val="tx1"/>
                  </a:solidFill>
                  <a:cs typeface="Arial" pitchFamily="34" charset="0"/>
                </a:rPr>
                <a:t>et nationaux </a:t>
              </a:r>
            </a:p>
          </p:txBody>
        </p:sp>
        <p:pic>
          <p:nvPicPr>
            <p:cNvPr id="49" name="Image 26">
              <a:hlinkClick r:id="" action="ppaction://noaction"/>
            </p:cNvPr>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4279553" y="908720"/>
              <a:ext cx="573732" cy="57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0366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523589313"/>
              </p:ext>
            </p:extLst>
          </p:nvPr>
        </p:nvGraphicFramePr>
        <p:xfrm>
          <a:off x="269016" y="4941168"/>
          <a:ext cx="4248472" cy="1555921"/>
        </p:xfrm>
        <a:graphic>
          <a:graphicData uri="http://schemas.openxmlformats.org/drawingml/2006/table">
            <a:tbl>
              <a:tblPr firstRow="1" firstCol="1" bandRow="1">
                <a:tableStyleId>{5C22544A-7EE6-4342-B048-85BDC9FD1C3A}</a:tableStyleId>
              </a:tblPr>
              <a:tblGrid>
                <a:gridCol w="1794738">
                  <a:extLst>
                    <a:ext uri="{9D8B030D-6E8A-4147-A177-3AD203B41FA5}">
                      <a16:colId xmlns:a16="http://schemas.microsoft.com/office/drawing/2014/main" val="20000"/>
                    </a:ext>
                  </a:extLst>
                </a:gridCol>
                <a:gridCol w="2453734">
                  <a:extLst>
                    <a:ext uri="{9D8B030D-6E8A-4147-A177-3AD203B41FA5}">
                      <a16:colId xmlns:a16="http://schemas.microsoft.com/office/drawing/2014/main" val="20001"/>
                    </a:ext>
                  </a:extLst>
                </a:gridCol>
              </a:tblGrid>
              <a:tr h="1555921">
                <a:tc>
                  <a:txBody>
                    <a:bodyPr/>
                    <a:lstStyle/>
                    <a:p>
                      <a:pPr>
                        <a:lnSpc>
                          <a:spcPct val="107000"/>
                        </a:lnSpc>
                        <a:spcAft>
                          <a:spcPts val="0"/>
                        </a:spcAft>
                      </a:pPr>
                      <a:r>
                        <a:rPr lang="fr-CA" sz="1400" b="0" dirty="0">
                          <a:effectLst/>
                        </a:rPr>
                        <a:t>PANSEH-Haïti</a:t>
                      </a:r>
                    </a:p>
                    <a:p>
                      <a:pPr>
                        <a:lnSpc>
                          <a:spcPct val="107000"/>
                        </a:lnSpc>
                        <a:spcAft>
                          <a:spcPts val="0"/>
                        </a:spcAft>
                      </a:pPr>
                      <a:r>
                        <a:rPr lang="fr-CA" sz="1200" b="1" dirty="0">
                          <a:effectLst/>
                        </a:rPr>
                        <a:t>Bailleur : Affaires Mondiales Canada</a:t>
                      </a:r>
                    </a:p>
                    <a:p>
                      <a:pPr>
                        <a:lnSpc>
                          <a:spcPct val="107000"/>
                        </a:lnSpc>
                        <a:spcAft>
                          <a:spcPts val="0"/>
                        </a:spcAft>
                      </a:pPr>
                      <a:r>
                        <a:rPr lang="fr-CA" sz="1200" b="1" dirty="0">
                          <a:effectLst/>
                        </a:rPr>
                        <a:t>Fin : septembre 2019</a:t>
                      </a:r>
                    </a:p>
                    <a:p>
                      <a:pPr>
                        <a:lnSpc>
                          <a:spcPct val="107000"/>
                        </a:lnSpc>
                        <a:spcAft>
                          <a:spcPts val="0"/>
                        </a:spcAft>
                      </a:pPr>
                      <a:r>
                        <a:rPr lang="fr-CA" sz="1100" b="0" dirty="0">
                          <a:effectLst/>
                        </a:rPr>
                        <a:t> </a:t>
                      </a:r>
                      <a:endParaRPr lang="fr-CA" sz="1100" b="0" dirty="0">
                        <a:effectLst/>
                        <a:latin typeface="Calibri"/>
                        <a:ea typeface="Calibri"/>
                        <a:cs typeface="Times New Roman"/>
                      </a:endParaRPr>
                    </a:p>
                  </a:txBody>
                  <a:tcPr marL="68580" marR="68580" marT="0" marB="0">
                    <a:solidFill>
                      <a:srgbClr val="FFC000"/>
                    </a:solidFill>
                  </a:tcPr>
                </a:tc>
                <a:tc>
                  <a:txBody>
                    <a:bodyPr/>
                    <a:lstStyle/>
                    <a:p>
                      <a:pPr>
                        <a:lnSpc>
                          <a:spcPct val="107000"/>
                        </a:lnSpc>
                        <a:spcAft>
                          <a:spcPts val="0"/>
                        </a:spcAft>
                      </a:pPr>
                      <a:r>
                        <a:rPr lang="fr-CA" sz="1100" b="1" dirty="0">
                          <a:effectLst/>
                        </a:rPr>
                        <a:t>Contribuer à la croissance économique d’Haïti en appuyant la mise en place d’un environnement d’affaires qui stimulera la productivité des micro, petites et moyennes entreprises (MPME) haïtiennes et leur contribution à la création d’emplois.</a:t>
                      </a:r>
                    </a:p>
                    <a:p>
                      <a:pPr>
                        <a:lnSpc>
                          <a:spcPct val="107000"/>
                        </a:lnSpc>
                        <a:spcAft>
                          <a:spcPts val="0"/>
                        </a:spcAft>
                      </a:pPr>
                      <a:r>
                        <a:rPr lang="fr-CA" sz="1100" b="0" dirty="0">
                          <a:effectLst/>
                        </a:rPr>
                        <a:t> </a:t>
                      </a:r>
                      <a:endParaRPr lang="fr-CA" sz="1100" b="0" dirty="0">
                        <a:effectLst/>
                        <a:latin typeface="Calibri"/>
                        <a:ea typeface="Calibri"/>
                        <a:cs typeface="Times New Roman"/>
                      </a:endParaRPr>
                    </a:p>
                  </a:txBody>
                  <a:tcPr marL="68580" marR="68580" marT="0" marB="0">
                    <a:solidFill>
                      <a:srgbClr val="FFC000"/>
                    </a:solidFill>
                  </a:tcPr>
                </a:tc>
                <a:extLst>
                  <a:ext uri="{0D108BD9-81ED-4DB2-BD59-A6C34878D82A}">
                    <a16:rowId xmlns:a16="http://schemas.microsoft.com/office/drawing/2014/main" val="10000"/>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190226993"/>
              </p:ext>
            </p:extLst>
          </p:nvPr>
        </p:nvGraphicFramePr>
        <p:xfrm>
          <a:off x="271462" y="2841463"/>
          <a:ext cx="4271263" cy="1619036"/>
        </p:xfrm>
        <a:graphic>
          <a:graphicData uri="http://schemas.openxmlformats.org/drawingml/2006/table">
            <a:tbl>
              <a:tblPr firstRow="1" firstCol="1" bandRow="1">
                <a:tableStyleId>{5C22544A-7EE6-4342-B048-85BDC9FD1C3A}</a:tableStyleId>
              </a:tblPr>
              <a:tblGrid>
                <a:gridCol w="1797359">
                  <a:extLst>
                    <a:ext uri="{9D8B030D-6E8A-4147-A177-3AD203B41FA5}">
                      <a16:colId xmlns:a16="http://schemas.microsoft.com/office/drawing/2014/main" val="20000"/>
                    </a:ext>
                  </a:extLst>
                </a:gridCol>
                <a:gridCol w="2473904">
                  <a:extLst>
                    <a:ext uri="{9D8B030D-6E8A-4147-A177-3AD203B41FA5}">
                      <a16:colId xmlns:a16="http://schemas.microsoft.com/office/drawing/2014/main" val="20001"/>
                    </a:ext>
                  </a:extLst>
                </a:gridCol>
              </a:tblGrid>
              <a:tr h="1619036">
                <a:tc>
                  <a:txBody>
                    <a:bodyPr/>
                    <a:lstStyle/>
                    <a:p>
                      <a:pPr>
                        <a:lnSpc>
                          <a:spcPct val="107000"/>
                        </a:lnSpc>
                        <a:spcAft>
                          <a:spcPts val="0"/>
                        </a:spcAft>
                      </a:pPr>
                      <a:r>
                        <a:rPr lang="fr-CA" sz="1400" dirty="0">
                          <a:effectLst/>
                        </a:rPr>
                        <a:t>PASAC- Colombie</a:t>
                      </a:r>
                    </a:p>
                    <a:p>
                      <a:pPr>
                        <a:lnSpc>
                          <a:spcPct val="107000"/>
                        </a:lnSpc>
                        <a:spcAft>
                          <a:spcPts val="0"/>
                        </a:spcAft>
                      </a:pPr>
                      <a:r>
                        <a:rPr lang="fr-CA" sz="1200" b="0" dirty="0">
                          <a:effectLst/>
                        </a:rPr>
                        <a:t>Bailleur : Affaires</a:t>
                      </a:r>
                      <a:r>
                        <a:rPr lang="fr-CA" sz="1200" b="0" baseline="0" dirty="0">
                          <a:effectLst/>
                        </a:rPr>
                        <a:t> Mondiales Canada</a:t>
                      </a:r>
                      <a:endParaRPr lang="fr-CA" sz="1200" b="0" dirty="0">
                        <a:effectLst/>
                      </a:endParaRPr>
                    </a:p>
                    <a:p>
                      <a:pPr>
                        <a:lnSpc>
                          <a:spcPct val="107000"/>
                        </a:lnSpc>
                        <a:spcAft>
                          <a:spcPts val="0"/>
                        </a:spcAft>
                      </a:pPr>
                      <a:r>
                        <a:rPr lang="fr-CA" sz="1200" b="0" dirty="0">
                          <a:effectLst/>
                        </a:rPr>
                        <a:t>Consortium DID/FADQDI</a:t>
                      </a:r>
                    </a:p>
                    <a:p>
                      <a:pPr>
                        <a:lnSpc>
                          <a:spcPct val="107000"/>
                        </a:lnSpc>
                        <a:spcAft>
                          <a:spcPts val="0"/>
                        </a:spcAft>
                      </a:pPr>
                      <a:r>
                        <a:rPr lang="fr-CA" sz="1400" b="0" dirty="0">
                          <a:effectLst/>
                        </a:rPr>
                        <a:t>Fin : mars 2019</a:t>
                      </a:r>
                      <a:endParaRPr lang="fr-CA" sz="1400" b="0" dirty="0">
                        <a:effectLst/>
                        <a:latin typeface="Calibri"/>
                        <a:ea typeface="Calibri"/>
                        <a:cs typeface="Times New Roman"/>
                      </a:endParaRPr>
                    </a:p>
                  </a:txBody>
                  <a:tcPr marL="68580" marR="68580" marT="0" marB="0">
                    <a:solidFill>
                      <a:srgbClr val="FF0000"/>
                    </a:solidFill>
                  </a:tcPr>
                </a:tc>
                <a:tc>
                  <a:txBody>
                    <a:bodyPr/>
                    <a:lstStyle/>
                    <a:p>
                      <a:pPr>
                        <a:lnSpc>
                          <a:spcPct val="107000"/>
                        </a:lnSpc>
                        <a:spcAft>
                          <a:spcPts val="0"/>
                        </a:spcAft>
                      </a:pPr>
                      <a:r>
                        <a:rPr lang="fr-CA" sz="1050" dirty="0">
                          <a:effectLst/>
                        </a:rPr>
                        <a:t>Renforcer l’offre de financement agricole, mettre en place des mécanismes d’assurance agricole et participer à l’éducation financière des agriculteurs en vue de réduire la pauvreté des communautés rurales du pays.</a:t>
                      </a:r>
                    </a:p>
                  </a:txBody>
                  <a:tcPr marL="68580" marR="68580" marT="0" marB="0">
                    <a:solidFill>
                      <a:srgbClr val="FF0000"/>
                    </a:solidFill>
                  </a:tcPr>
                </a:tc>
                <a:extLst>
                  <a:ext uri="{0D108BD9-81ED-4DB2-BD59-A6C34878D82A}">
                    <a16:rowId xmlns:a16="http://schemas.microsoft.com/office/drawing/2014/main" val="10000"/>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132674006"/>
              </p:ext>
            </p:extLst>
          </p:nvPr>
        </p:nvGraphicFramePr>
        <p:xfrm>
          <a:off x="4712775" y="1224986"/>
          <a:ext cx="4248472" cy="1944216"/>
        </p:xfrm>
        <a:graphic>
          <a:graphicData uri="http://schemas.openxmlformats.org/drawingml/2006/table">
            <a:tbl>
              <a:tblPr firstRow="1" firstCol="1" bandRow="1">
                <a:tableStyleId>{5C22544A-7EE6-4342-B048-85BDC9FD1C3A}</a:tableStyleId>
              </a:tblPr>
              <a:tblGrid>
                <a:gridCol w="1803441">
                  <a:extLst>
                    <a:ext uri="{9D8B030D-6E8A-4147-A177-3AD203B41FA5}">
                      <a16:colId xmlns:a16="http://schemas.microsoft.com/office/drawing/2014/main" val="20000"/>
                    </a:ext>
                  </a:extLst>
                </a:gridCol>
                <a:gridCol w="2445031">
                  <a:extLst>
                    <a:ext uri="{9D8B030D-6E8A-4147-A177-3AD203B41FA5}">
                      <a16:colId xmlns:a16="http://schemas.microsoft.com/office/drawing/2014/main" val="20001"/>
                    </a:ext>
                  </a:extLst>
                </a:gridCol>
              </a:tblGrid>
              <a:tr h="1944216">
                <a:tc>
                  <a:txBody>
                    <a:bodyPr/>
                    <a:lstStyle/>
                    <a:p>
                      <a:pPr>
                        <a:lnSpc>
                          <a:spcPct val="107000"/>
                        </a:lnSpc>
                        <a:spcAft>
                          <a:spcPts val="0"/>
                        </a:spcAft>
                      </a:pPr>
                      <a:r>
                        <a:rPr lang="fr-CA" sz="1400" b="0" dirty="0">
                          <a:effectLst/>
                        </a:rPr>
                        <a:t>SYFAAH- Haïti </a:t>
                      </a:r>
                    </a:p>
                    <a:p>
                      <a:pPr>
                        <a:lnSpc>
                          <a:spcPct val="107000"/>
                        </a:lnSpc>
                        <a:spcAft>
                          <a:spcPts val="0"/>
                        </a:spcAft>
                      </a:pPr>
                      <a:r>
                        <a:rPr lang="fr-CA" sz="1100" b="0" i="0" dirty="0">
                          <a:effectLst/>
                        </a:rPr>
                        <a:t>Bailleur : Affaires</a:t>
                      </a:r>
                      <a:r>
                        <a:rPr lang="fr-CA" sz="1100" b="0" i="0" baseline="0" dirty="0">
                          <a:effectLst/>
                        </a:rPr>
                        <a:t> Mondiales Canada </a:t>
                      </a:r>
                      <a:r>
                        <a:rPr lang="fr-CA" sz="1100" b="0" i="0" dirty="0">
                          <a:effectLst/>
                        </a:rPr>
                        <a:t>/ Coopération Suisse/AFD</a:t>
                      </a:r>
                    </a:p>
                    <a:p>
                      <a:pPr>
                        <a:lnSpc>
                          <a:spcPct val="107000"/>
                        </a:lnSpc>
                        <a:spcAft>
                          <a:spcPts val="0"/>
                        </a:spcAft>
                      </a:pPr>
                      <a:r>
                        <a:rPr lang="en-CA" sz="1100" b="0" i="0" dirty="0">
                          <a:effectLst/>
                        </a:rPr>
                        <a:t>Consortium DID/FADQ-DI/IICA</a:t>
                      </a:r>
                      <a:endParaRPr lang="fr-CA" sz="1100" b="0" i="0" dirty="0">
                        <a:effectLst/>
                      </a:endParaRPr>
                    </a:p>
                    <a:p>
                      <a:pPr>
                        <a:lnSpc>
                          <a:spcPct val="107000"/>
                        </a:lnSpc>
                        <a:spcAft>
                          <a:spcPts val="0"/>
                        </a:spcAft>
                      </a:pPr>
                      <a:r>
                        <a:rPr lang="fr-CA" sz="1100" b="0" dirty="0">
                          <a:effectLst/>
                        </a:rPr>
                        <a:t>Fin : juin 2018</a:t>
                      </a:r>
                    </a:p>
                    <a:p>
                      <a:pPr>
                        <a:lnSpc>
                          <a:spcPct val="107000"/>
                        </a:lnSpc>
                        <a:spcAft>
                          <a:spcPts val="0"/>
                        </a:spcAft>
                      </a:pPr>
                      <a:r>
                        <a:rPr lang="fr-CA" sz="1100" dirty="0">
                          <a:effectLst/>
                        </a:rPr>
                        <a:t> </a:t>
                      </a:r>
                      <a:endParaRPr lang="fr-CA" sz="1100" dirty="0">
                        <a:effectLst/>
                        <a:latin typeface="Calibri"/>
                        <a:ea typeface="Calibri"/>
                        <a:cs typeface="Times New Roman"/>
                      </a:endParaRPr>
                    </a:p>
                  </a:txBody>
                  <a:tcPr marL="68580" marR="68580" marT="0" marB="0">
                    <a:solidFill>
                      <a:schemeClr val="tx2">
                        <a:lumMod val="60000"/>
                        <a:lumOff val="40000"/>
                      </a:schemeClr>
                    </a:solidFill>
                  </a:tcPr>
                </a:tc>
                <a:tc>
                  <a:txBody>
                    <a:bodyPr/>
                    <a:lstStyle/>
                    <a:p>
                      <a:pPr>
                        <a:lnSpc>
                          <a:spcPct val="107000"/>
                        </a:lnSpc>
                        <a:spcAft>
                          <a:spcPts val="0"/>
                        </a:spcAft>
                      </a:pPr>
                      <a:r>
                        <a:rPr lang="fr-CA" sz="1100" b="1" dirty="0">
                          <a:effectLst/>
                        </a:rPr>
                        <a:t>Mettre en place un système national de financement et d’assurance agricole; professionnaliser les institutions financières en ce qui a trait à l’offre de crédit et à la gestion des risques ; renforcer les capacités des agro-entrepreneurs et des institutions étatiques en vue d’améliorer la productivité et la sécurité alimentaire. </a:t>
                      </a:r>
                      <a:endParaRPr lang="fr-CA" sz="1100" b="1" dirty="0">
                        <a:effectLst/>
                        <a:latin typeface="Calibri"/>
                        <a:ea typeface="Calibri"/>
                        <a:cs typeface="Times New Roman"/>
                      </a:endParaRPr>
                    </a:p>
                  </a:txBody>
                  <a:tcPr marL="68580" marR="68580" marT="0" marB="0">
                    <a:solidFill>
                      <a:schemeClr val="tx2">
                        <a:lumMod val="60000"/>
                        <a:lumOff val="40000"/>
                      </a:schemeClr>
                    </a:solidFill>
                  </a:tcPr>
                </a:tc>
                <a:extLst>
                  <a:ext uri="{0D108BD9-81ED-4DB2-BD59-A6C34878D82A}">
                    <a16:rowId xmlns:a16="http://schemas.microsoft.com/office/drawing/2014/main" val="10000"/>
                  </a:ext>
                </a:extLst>
              </a:tr>
            </a:tbl>
          </a:graphicData>
        </a:graphic>
      </p:graphicFrame>
      <p:sp>
        <p:nvSpPr>
          <p:cNvPr id="9" name="Titre 1"/>
          <p:cNvSpPr txBox="1">
            <a:spLocks/>
          </p:cNvSpPr>
          <p:nvPr/>
        </p:nvSpPr>
        <p:spPr>
          <a:xfrm>
            <a:off x="271462" y="116632"/>
            <a:ext cx="8569697" cy="648072"/>
          </a:xfrm>
          <a:prstGeom prst="rect">
            <a:avLst/>
          </a:prstGeom>
        </p:spPr>
        <p:txBody>
          <a:bodyPr>
            <a:noAutofit/>
          </a:bodyPr>
          <a:lstStyle>
            <a:lvl1pPr algn="l" defTabSz="914400" rtl="0" eaLnBrk="1" latinLnBrk="0" hangingPunct="1">
              <a:spcBef>
                <a:spcPct val="0"/>
              </a:spcBef>
              <a:buNone/>
              <a:defRPr sz="3600" kern="1200">
                <a:solidFill>
                  <a:srgbClr val="00B050"/>
                </a:solidFill>
                <a:latin typeface="Lucida Sans" pitchFamily="34" charset="0"/>
                <a:ea typeface="+mj-ea"/>
                <a:cs typeface="+mj-cs"/>
              </a:defRPr>
            </a:lvl1pPr>
          </a:lstStyle>
          <a:p>
            <a:r>
              <a:rPr lang="fr-CA" sz="2000" dirty="0"/>
              <a:t>Quelques projets à portée nationale</a:t>
            </a:r>
          </a:p>
        </p:txBody>
      </p:sp>
      <p:sp>
        <p:nvSpPr>
          <p:cNvPr id="3" name="Espace réservé du numéro de diapositive 2"/>
          <p:cNvSpPr>
            <a:spLocks noGrp="1"/>
          </p:cNvSpPr>
          <p:nvPr>
            <p:ph type="sldNum" sz="quarter" idx="12"/>
          </p:nvPr>
        </p:nvSpPr>
        <p:spPr>
          <a:xfrm>
            <a:off x="6732240" y="6526157"/>
            <a:ext cx="2133600" cy="365125"/>
          </a:xfrm>
        </p:spPr>
        <p:txBody>
          <a:bodyPr/>
          <a:lstStyle/>
          <a:p>
            <a:fld id="{05C04A2C-8779-476D-8E13-25AA53EA9297}" type="slidenum">
              <a:rPr lang="fr-CA" smtClean="0"/>
              <a:t>6</a:t>
            </a:fld>
            <a:endParaRPr lang="fr-CA" dirty="0"/>
          </a:p>
        </p:txBody>
      </p:sp>
      <p:graphicFrame>
        <p:nvGraphicFramePr>
          <p:cNvPr id="11" name="Tableau 10"/>
          <p:cNvGraphicFramePr>
            <a:graphicFrameLocks noGrp="1"/>
          </p:cNvGraphicFramePr>
          <p:nvPr>
            <p:extLst>
              <p:ext uri="{D42A27DB-BD31-4B8C-83A1-F6EECF244321}">
                <p14:modId xmlns:p14="http://schemas.microsoft.com/office/powerpoint/2010/main" val="201432072"/>
              </p:ext>
            </p:extLst>
          </p:nvPr>
        </p:nvGraphicFramePr>
        <p:xfrm>
          <a:off x="4712775" y="3595761"/>
          <a:ext cx="4248472" cy="2690813"/>
        </p:xfrm>
        <a:graphic>
          <a:graphicData uri="http://schemas.openxmlformats.org/drawingml/2006/table">
            <a:tbl>
              <a:tblPr firstRow="1" firstCol="1" bandRow="1">
                <a:tableStyleId>{5C22544A-7EE6-4342-B048-85BDC9FD1C3A}</a:tableStyleId>
              </a:tblPr>
              <a:tblGrid>
                <a:gridCol w="1875449">
                  <a:extLst>
                    <a:ext uri="{9D8B030D-6E8A-4147-A177-3AD203B41FA5}">
                      <a16:colId xmlns:a16="http://schemas.microsoft.com/office/drawing/2014/main" val="20000"/>
                    </a:ext>
                  </a:extLst>
                </a:gridCol>
                <a:gridCol w="2373023">
                  <a:extLst>
                    <a:ext uri="{9D8B030D-6E8A-4147-A177-3AD203B41FA5}">
                      <a16:colId xmlns:a16="http://schemas.microsoft.com/office/drawing/2014/main" val="20001"/>
                    </a:ext>
                  </a:extLst>
                </a:gridCol>
              </a:tblGrid>
              <a:tr h="2690813">
                <a:tc>
                  <a:txBody>
                    <a:bodyPr/>
                    <a:lstStyle/>
                    <a:p>
                      <a:pPr>
                        <a:lnSpc>
                          <a:spcPct val="107000"/>
                        </a:lnSpc>
                        <a:spcAft>
                          <a:spcPts val="0"/>
                        </a:spcAft>
                      </a:pPr>
                      <a:r>
                        <a:rPr lang="fr-CA" sz="1400" b="0" dirty="0">
                          <a:effectLst/>
                        </a:rPr>
                        <a:t>PASMIF</a:t>
                      </a:r>
                      <a:r>
                        <a:rPr lang="fr-CA" sz="1400" b="0" baseline="0" dirty="0">
                          <a:effectLst/>
                        </a:rPr>
                        <a:t>-Bénin</a:t>
                      </a:r>
                    </a:p>
                    <a:p>
                      <a:pPr>
                        <a:lnSpc>
                          <a:spcPct val="107000"/>
                        </a:lnSpc>
                        <a:spcAft>
                          <a:spcPts val="0"/>
                        </a:spcAft>
                      </a:pPr>
                      <a:r>
                        <a:rPr lang="fr-CA" sz="1200" b="0" baseline="0" dirty="0">
                          <a:effectLst/>
                          <a:latin typeface="Calibri"/>
                          <a:ea typeface="Calibri"/>
                          <a:cs typeface="Times New Roman"/>
                        </a:rPr>
                        <a:t>Bailleur: Affaires Mondiales Canada</a:t>
                      </a:r>
                    </a:p>
                    <a:p>
                      <a:pPr>
                        <a:lnSpc>
                          <a:spcPct val="107000"/>
                        </a:lnSpc>
                        <a:spcAft>
                          <a:spcPts val="0"/>
                        </a:spcAft>
                      </a:pPr>
                      <a:r>
                        <a:rPr lang="fr-CA" sz="1200" b="0" baseline="0" dirty="0">
                          <a:effectLst/>
                          <a:latin typeface="Calibri"/>
                          <a:ea typeface="Calibri"/>
                          <a:cs typeface="Times New Roman"/>
                        </a:rPr>
                        <a:t>Fin: juillet 2017</a:t>
                      </a:r>
                      <a:endParaRPr lang="fr-CA" sz="1200" b="0" dirty="0">
                        <a:effectLst/>
                        <a:latin typeface="Calibri"/>
                        <a:ea typeface="Calibri"/>
                        <a:cs typeface="Times New Roman"/>
                      </a:endParaRPr>
                    </a:p>
                  </a:txBody>
                  <a:tcPr marL="68580" marR="68580" marT="0" marB="0">
                    <a:solidFill>
                      <a:srgbClr val="7030A0"/>
                    </a:solidFill>
                  </a:tcPr>
                </a:tc>
                <a:tc>
                  <a:txBody>
                    <a:bodyPr/>
                    <a:lstStyle/>
                    <a:p>
                      <a:pPr marL="171450" indent="-171450">
                        <a:lnSpc>
                          <a:spcPct val="107000"/>
                        </a:lnSpc>
                        <a:spcAft>
                          <a:spcPts val="0"/>
                        </a:spcAft>
                        <a:buFont typeface="Arial" panose="020B0604020202020204" pitchFamily="34" charset="0"/>
                        <a:buChar char="•"/>
                      </a:pPr>
                      <a:r>
                        <a:rPr lang="fr-CA" sz="1100" b="1" dirty="0">
                          <a:effectLst/>
                          <a:latin typeface="Calibri"/>
                          <a:ea typeface="Calibri"/>
                          <a:cs typeface="Times New Roman"/>
                        </a:rPr>
                        <a:t>Assainir le secteur</a:t>
                      </a:r>
                      <a:r>
                        <a:rPr lang="fr-CA" sz="1100" b="1" baseline="0" dirty="0">
                          <a:effectLst/>
                          <a:latin typeface="Calibri"/>
                          <a:ea typeface="Calibri"/>
                          <a:cs typeface="Times New Roman"/>
                        </a:rPr>
                        <a:t> de la microfinance</a:t>
                      </a:r>
                    </a:p>
                    <a:p>
                      <a:pPr marL="171450" indent="-171450">
                        <a:lnSpc>
                          <a:spcPct val="107000"/>
                        </a:lnSpc>
                        <a:spcAft>
                          <a:spcPts val="0"/>
                        </a:spcAft>
                        <a:buFont typeface="Arial" panose="020B0604020202020204" pitchFamily="34" charset="0"/>
                        <a:buChar char="•"/>
                      </a:pPr>
                      <a:r>
                        <a:rPr lang="fr-CA" sz="1100" b="1" baseline="0" dirty="0">
                          <a:effectLst/>
                          <a:latin typeface="Calibri"/>
                          <a:ea typeface="Calibri"/>
                          <a:cs typeface="Times New Roman"/>
                        </a:rPr>
                        <a:t>Par le renforcement de la surveillance et la professionnalisation des institutions de microfinance, tant privées que publiques;</a:t>
                      </a:r>
                    </a:p>
                    <a:p>
                      <a:pPr marL="171450" indent="-171450">
                        <a:lnSpc>
                          <a:spcPct val="107000"/>
                        </a:lnSpc>
                        <a:spcAft>
                          <a:spcPts val="0"/>
                        </a:spcAft>
                        <a:buFont typeface="Arial" panose="020B0604020202020204" pitchFamily="34" charset="0"/>
                        <a:buChar char="•"/>
                      </a:pPr>
                      <a:r>
                        <a:rPr lang="fr-CA" sz="1100" b="1" baseline="0" dirty="0">
                          <a:effectLst/>
                          <a:latin typeface="Calibri"/>
                          <a:ea typeface="Calibri"/>
                          <a:cs typeface="Times New Roman"/>
                        </a:rPr>
                        <a:t>Redresser le réseau FECECAM, principale structure coopérative du pays;</a:t>
                      </a:r>
                    </a:p>
                    <a:p>
                      <a:pPr marL="171450" indent="-171450">
                        <a:lnSpc>
                          <a:spcPct val="107000"/>
                        </a:lnSpc>
                        <a:spcAft>
                          <a:spcPts val="0"/>
                        </a:spcAft>
                        <a:buFont typeface="Arial" panose="020B0604020202020204" pitchFamily="34" charset="0"/>
                        <a:buChar char="•"/>
                      </a:pPr>
                      <a:r>
                        <a:rPr lang="fr-CA" sz="1100" b="1" baseline="0" dirty="0">
                          <a:effectLst/>
                          <a:latin typeface="Calibri"/>
                          <a:ea typeface="Calibri"/>
                          <a:cs typeface="Times New Roman"/>
                        </a:rPr>
                        <a:t>Développer l’offre de service aux entrepreneurs par la mise en place d’un Centre financier aux entrepreneurs affilié à la FECECAM.</a:t>
                      </a:r>
                    </a:p>
                    <a:p>
                      <a:pPr>
                        <a:lnSpc>
                          <a:spcPct val="107000"/>
                        </a:lnSpc>
                        <a:spcAft>
                          <a:spcPts val="0"/>
                        </a:spcAft>
                      </a:pPr>
                      <a:endParaRPr lang="fr-CA" sz="1100" b="1" dirty="0">
                        <a:effectLst/>
                        <a:latin typeface="Calibri"/>
                        <a:ea typeface="Calibri"/>
                        <a:cs typeface="Times New Roman"/>
                      </a:endParaRPr>
                    </a:p>
                  </a:txBody>
                  <a:tcPr marL="68580" marR="68580" marT="0" marB="0">
                    <a:solidFill>
                      <a:srgbClr val="7030A0"/>
                    </a:solidFill>
                  </a:tcPr>
                </a:tc>
                <a:extLst>
                  <a:ext uri="{0D108BD9-81ED-4DB2-BD59-A6C34878D82A}">
                    <a16:rowId xmlns:a16="http://schemas.microsoft.com/office/drawing/2014/main" val="10000"/>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181766946"/>
              </p:ext>
            </p:extLst>
          </p:nvPr>
        </p:nvGraphicFramePr>
        <p:xfrm>
          <a:off x="269016" y="769678"/>
          <a:ext cx="4273709" cy="1611376"/>
        </p:xfrm>
        <a:graphic>
          <a:graphicData uri="http://schemas.openxmlformats.org/drawingml/2006/table">
            <a:tbl>
              <a:tblPr firstRow="1" firstCol="1" bandRow="1">
                <a:tableStyleId>{5C22544A-7EE6-4342-B048-85BDC9FD1C3A}</a:tableStyleId>
              </a:tblPr>
              <a:tblGrid>
                <a:gridCol w="1782704">
                  <a:extLst>
                    <a:ext uri="{9D8B030D-6E8A-4147-A177-3AD203B41FA5}">
                      <a16:colId xmlns:a16="http://schemas.microsoft.com/office/drawing/2014/main" val="20000"/>
                    </a:ext>
                  </a:extLst>
                </a:gridCol>
                <a:gridCol w="2491005">
                  <a:extLst>
                    <a:ext uri="{9D8B030D-6E8A-4147-A177-3AD203B41FA5}">
                      <a16:colId xmlns:a16="http://schemas.microsoft.com/office/drawing/2014/main" val="20001"/>
                    </a:ext>
                  </a:extLst>
                </a:gridCol>
              </a:tblGrid>
              <a:tr h="1301199">
                <a:tc>
                  <a:txBody>
                    <a:bodyPr/>
                    <a:lstStyle/>
                    <a:p>
                      <a:r>
                        <a:rPr lang="fr-CA" sz="1400" b="0" kern="1200" dirty="0">
                          <a:solidFill>
                            <a:schemeClr val="lt1"/>
                          </a:solidFill>
                          <a:effectLst/>
                          <a:latin typeface="+mn-lt"/>
                          <a:ea typeface="+mn-ea"/>
                          <a:cs typeface="+mn-cs"/>
                        </a:rPr>
                        <a:t>SERVICES</a:t>
                      </a:r>
                      <a:r>
                        <a:rPr lang="fr-CA" sz="1400" b="0" kern="1200" baseline="0" dirty="0">
                          <a:solidFill>
                            <a:schemeClr val="lt1"/>
                          </a:solidFill>
                          <a:effectLst/>
                          <a:latin typeface="+mn-lt"/>
                          <a:ea typeface="+mn-ea"/>
                          <a:cs typeface="+mn-cs"/>
                        </a:rPr>
                        <a:t> FINANCIERS ET DÉPLOIEMENT D’INNOVATION AGRICOLES </a:t>
                      </a:r>
                      <a:r>
                        <a:rPr lang="fr-CA" sz="1200" b="1" kern="1200" baseline="0" dirty="0">
                          <a:solidFill>
                            <a:schemeClr val="lt1"/>
                          </a:solidFill>
                          <a:effectLst/>
                          <a:latin typeface="+mn-lt"/>
                          <a:ea typeface="+mn-ea"/>
                          <a:cs typeface="+mn-cs"/>
                        </a:rPr>
                        <a:t>-</a:t>
                      </a:r>
                      <a:r>
                        <a:rPr lang="fr-CA" sz="1200" b="1" kern="1200" dirty="0">
                          <a:solidFill>
                            <a:schemeClr val="lt1"/>
                          </a:solidFill>
                          <a:effectLst/>
                          <a:latin typeface="+mn-lt"/>
                          <a:ea typeface="+mn-ea"/>
                          <a:cs typeface="+mn-cs"/>
                        </a:rPr>
                        <a:t> </a:t>
                      </a:r>
                      <a:r>
                        <a:rPr lang="fr-CA" sz="1400" b="0" kern="1200" dirty="0">
                          <a:solidFill>
                            <a:schemeClr val="lt1"/>
                          </a:solidFill>
                          <a:effectLst/>
                          <a:latin typeface="+mn-lt"/>
                          <a:ea typeface="+mn-ea"/>
                          <a:cs typeface="+mn-cs"/>
                        </a:rPr>
                        <a:t>Burkina   Faso</a:t>
                      </a:r>
                    </a:p>
                    <a:p>
                      <a:pPr>
                        <a:lnSpc>
                          <a:spcPct val="107000"/>
                        </a:lnSpc>
                        <a:spcAft>
                          <a:spcPts val="0"/>
                        </a:spcAft>
                      </a:pPr>
                      <a:r>
                        <a:rPr lang="fr-CA" sz="1400" b="0" dirty="0">
                          <a:effectLst/>
                        </a:rPr>
                        <a:t>Bailleur : </a:t>
                      </a:r>
                      <a:r>
                        <a:rPr lang="fr-CA" sz="1400" b="0" baseline="0" dirty="0">
                          <a:effectLst/>
                        </a:rPr>
                        <a:t> CRDI</a:t>
                      </a:r>
                      <a:endParaRPr lang="fr-CA" sz="1400" b="0" dirty="0">
                        <a:effectLst/>
                      </a:endParaRPr>
                    </a:p>
                    <a:p>
                      <a:pPr>
                        <a:lnSpc>
                          <a:spcPct val="107000"/>
                        </a:lnSpc>
                        <a:spcAft>
                          <a:spcPts val="0"/>
                        </a:spcAft>
                      </a:pPr>
                      <a:r>
                        <a:rPr lang="fr-CA" sz="1200" b="0" dirty="0">
                          <a:effectLst/>
                        </a:rPr>
                        <a:t>Fin : Avril 2018</a:t>
                      </a:r>
                      <a:endParaRPr lang="fr-CA" sz="1200" b="0" dirty="0">
                        <a:effectLst/>
                        <a:latin typeface="Calibri"/>
                        <a:ea typeface="Calibri"/>
                        <a:cs typeface="Times New Roman"/>
                      </a:endParaRPr>
                    </a:p>
                  </a:txBody>
                  <a:tcPr marL="68580" marR="68580" marT="0" marB="0">
                    <a:solidFill>
                      <a:schemeClr val="bg1">
                        <a:lumMod val="50000"/>
                      </a:schemeClr>
                    </a:solidFill>
                  </a:tcPr>
                </a:tc>
                <a:tc>
                  <a:txBody>
                    <a:bodyPr/>
                    <a:lstStyle/>
                    <a:p>
                      <a:pPr lvl="0"/>
                      <a:r>
                        <a:rPr lang="fr-CA" sz="1050" b="1" kern="1200" dirty="0">
                          <a:solidFill>
                            <a:schemeClr val="lt1"/>
                          </a:solidFill>
                          <a:effectLst/>
                          <a:latin typeface="+mn-lt"/>
                          <a:ea typeface="+mn-ea"/>
                          <a:cs typeface="+mn-cs"/>
                        </a:rPr>
                        <a:t>Ce projet est réalisé en partenariat avec le Centre de recherches pour le développement international (CRDI). </a:t>
                      </a:r>
                    </a:p>
                    <a:p>
                      <a:pPr lvl="0"/>
                      <a:r>
                        <a:rPr lang="fr-CA" sz="1050" b="1" kern="1200" dirty="0">
                          <a:solidFill>
                            <a:schemeClr val="lt1"/>
                          </a:solidFill>
                          <a:effectLst/>
                          <a:latin typeface="+mn-lt"/>
                          <a:ea typeface="+mn-ea"/>
                          <a:cs typeface="+mn-cs"/>
                        </a:rPr>
                        <a:t>Développer et tester un modèle de référence sur le rôle des services financiers dans la diffusion et la mise à l’échelle d’innovations destinées à augmenter la productivité des petits exploitants agricoles du Burkina Faso.</a:t>
                      </a:r>
                    </a:p>
                    <a:p>
                      <a:pPr>
                        <a:lnSpc>
                          <a:spcPct val="107000"/>
                        </a:lnSpc>
                        <a:spcAft>
                          <a:spcPts val="0"/>
                        </a:spcAft>
                      </a:pPr>
                      <a:endParaRPr lang="fr-CA" sz="1050" dirty="0">
                        <a:effectLst/>
                      </a:endParaRPr>
                    </a:p>
                  </a:txBody>
                  <a:tcPr marL="68580" marR="68580" marT="0" marB="0">
                    <a:solidFill>
                      <a:schemeClr val="bg1">
                        <a:lumMod val="5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77821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323528" y="1340768"/>
            <a:ext cx="8496944" cy="4824536"/>
          </a:xfrm>
          <a:prstGeom prst="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7069942" y="2217053"/>
            <a:ext cx="1678522" cy="3785652"/>
          </a:xfrm>
          <a:prstGeom prst="rect">
            <a:avLst/>
          </a:prstGeom>
          <a:noFill/>
          <a:ln>
            <a:solidFill>
              <a:schemeClr val="accent3">
                <a:lumMod val="75000"/>
              </a:schemeClr>
            </a:solidFill>
          </a:ln>
        </p:spPr>
        <p:txBody>
          <a:bodyPr wrap="square" rtlCol="0">
            <a:spAutoFit/>
          </a:bodyPr>
          <a:lstStyle/>
          <a:p>
            <a:pPr marL="171450" indent="-171450">
              <a:buFontTx/>
              <a:buChar char="-"/>
            </a:pPr>
            <a:r>
              <a:rPr lang="fr-CA" sz="1000" dirty="0"/>
              <a:t>Accès des producteurs agricoles à des services financiers adaptés</a:t>
            </a:r>
          </a:p>
          <a:p>
            <a:pPr marL="171450" indent="-171450">
              <a:buFontTx/>
              <a:buChar char="-"/>
            </a:pPr>
            <a:r>
              <a:rPr lang="fr-CA" sz="1000" dirty="0"/>
              <a:t>Développement des chaînes de valeur à fort potentiel</a:t>
            </a:r>
          </a:p>
          <a:p>
            <a:pPr marL="171450" indent="-171450">
              <a:buFontTx/>
              <a:buChar char="-"/>
            </a:pPr>
            <a:r>
              <a:rPr lang="fr-CA" sz="1000" dirty="0"/>
              <a:t>Intégration des pratiques professionnelles  au sein des institutions financières</a:t>
            </a:r>
          </a:p>
          <a:p>
            <a:pPr marL="171450" indent="-171450">
              <a:buFontTx/>
              <a:buChar char="-"/>
            </a:pPr>
            <a:r>
              <a:rPr lang="fr-CA" sz="1000" dirty="0"/>
              <a:t>Gestion intégrée des risques</a:t>
            </a:r>
          </a:p>
          <a:p>
            <a:pPr marL="171450" indent="-171450">
              <a:buFontTx/>
              <a:buChar char="-"/>
            </a:pPr>
            <a:r>
              <a:rPr lang="fr-CA" sz="1000" dirty="0"/>
              <a:t>Implantation d’un outil d’évaluation du risque de crédit (Crédit+)</a:t>
            </a:r>
          </a:p>
          <a:p>
            <a:pPr marL="171450" indent="-171450"/>
            <a:r>
              <a:rPr lang="fr-CA" sz="1000" dirty="0"/>
              <a:t>-	Pérennisation des fournisseurs de </a:t>
            </a:r>
            <a:r>
              <a:rPr lang="fr-CA" sz="1000"/>
              <a:t>services non financiers</a:t>
            </a:r>
            <a:endParaRPr lang="fr-CA" sz="1000" dirty="0"/>
          </a:p>
          <a:p>
            <a:pPr marL="171450" indent="-171450">
              <a:buFontTx/>
              <a:buChar char="-"/>
            </a:pPr>
            <a:r>
              <a:rPr lang="fr-CA" sz="1000" dirty="0"/>
              <a:t>Transfert des programmes d’assurance au secteur privé local</a:t>
            </a:r>
          </a:p>
        </p:txBody>
      </p:sp>
      <p:sp>
        <p:nvSpPr>
          <p:cNvPr id="7" name="Titre 3"/>
          <p:cNvSpPr>
            <a:spLocks noGrp="1"/>
          </p:cNvSpPr>
          <p:nvPr>
            <p:ph type="title"/>
          </p:nvPr>
        </p:nvSpPr>
        <p:spPr>
          <a:xfrm>
            <a:off x="467368" y="234558"/>
            <a:ext cx="8229600" cy="490066"/>
          </a:xfrm>
        </p:spPr>
        <p:txBody>
          <a:bodyPr/>
          <a:lstStyle/>
          <a:p>
            <a:r>
              <a:rPr lang="fr-CA" sz="2000" b="0" dirty="0"/>
              <a:t>Un exemple de projet national pour le </a:t>
            </a:r>
            <a:r>
              <a:rPr lang="fr-CA" sz="2000" i="1" dirty="0"/>
              <a:t>financement agricole</a:t>
            </a:r>
          </a:p>
        </p:txBody>
      </p:sp>
      <p:sp>
        <p:nvSpPr>
          <p:cNvPr id="3" name="Rectangle 2"/>
          <p:cNvSpPr/>
          <p:nvPr/>
        </p:nvSpPr>
        <p:spPr>
          <a:xfrm>
            <a:off x="377280" y="836712"/>
            <a:ext cx="8443192" cy="307777"/>
          </a:xfrm>
          <a:prstGeom prst="rect">
            <a:avLst/>
          </a:prstGeom>
        </p:spPr>
        <p:txBody>
          <a:bodyPr wrap="square">
            <a:spAutoFit/>
          </a:bodyPr>
          <a:lstStyle/>
          <a:p>
            <a:r>
              <a:rPr lang="fr-CA" sz="1400" dirty="0"/>
              <a:t>Un exemple éloquent :</a:t>
            </a:r>
            <a:r>
              <a:rPr lang="fr-CA" sz="1400" b="1" i="1" dirty="0"/>
              <a:t>  Système de financement et d’assurance agricoles en Haïti (projet SYFAAH)</a:t>
            </a:r>
            <a:r>
              <a:rPr lang="fr-CA" sz="1400" i="1" dirty="0"/>
              <a:t> </a:t>
            </a:r>
            <a:endParaRPr lang="fr-CA" sz="1400" dirty="0"/>
          </a:p>
        </p:txBody>
      </p:sp>
      <p:sp>
        <p:nvSpPr>
          <p:cNvPr id="8" name="ZoneTexte 7"/>
          <p:cNvSpPr txBox="1"/>
          <p:nvPr/>
        </p:nvSpPr>
        <p:spPr>
          <a:xfrm>
            <a:off x="377280" y="1480640"/>
            <a:ext cx="2182008" cy="523220"/>
          </a:xfrm>
          <a:prstGeom prst="rect">
            <a:avLst/>
          </a:prstGeom>
          <a:noFill/>
        </p:spPr>
        <p:txBody>
          <a:bodyPr wrap="none" rtlCol="0">
            <a:spAutoFit/>
          </a:bodyPr>
          <a:lstStyle/>
          <a:p>
            <a:r>
              <a:rPr lang="fr-CA" sz="1400" b="1" dirty="0"/>
              <a:t>Composantes du projet</a:t>
            </a:r>
          </a:p>
          <a:p>
            <a:r>
              <a:rPr lang="fr-CA" sz="1400" dirty="0"/>
              <a:t>et </a:t>
            </a:r>
            <a:r>
              <a:rPr lang="fr-CA" sz="1400" i="1" dirty="0"/>
              <a:t>partenaires</a:t>
            </a:r>
          </a:p>
        </p:txBody>
      </p:sp>
      <p:sp>
        <p:nvSpPr>
          <p:cNvPr id="9" name="Flèche droite 8"/>
          <p:cNvSpPr/>
          <p:nvPr/>
        </p:nvSpPr>
        <p:spPr>
          <a:xfrm>
            <a:off x="471056" y="2420630"/>
            <a:ext cx="204820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t>Appui au gouvernement et au secteur</a:t>
            </a:r>
          </a:p>
        </p:txBody>
      </p:sp>
      <p:sp>
        <p:nvSpPr>
          <p:cNvPr id="10" name="Flèche droite 9"/>
          <p:cNvSpPr/>
          <p:nvPr/>
        </p:nvSpPr>
        <p:spPr>
          <a:xfrm>
            <a:off x="471056" y="5156385"/>
            <a:ext cx="208823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t>Création de programmes d’assurance</a:t>
            </a:r>
          </a:p>
        </p:txBody>
      </p:sp>
      <p:sp>
        <p:nvSpPr>
          <p:cNvPr id="11" name="Flèche droite 10"/>
          <p:cNvSpPr/>
          <p:nvPr/>
        </p:nvSpPr>
        <p:spPr>
          <a:xfrm>
            <a:off x="471056" y="3772215"/>
            <a:ext cx="208823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t>Professionnalisation du secteur crédit</a:t>
            </a:r>
          </a:p>
        </p:txBody>
      </p:sp>
      <p:sp>
        <p:nvSpPr>
          <p:cNvPr id="13" name="ZoneTexte 12"/>
          <p:cNvSpPr txBox="1"/>
          <p:nvPr/>
        </p:nvSpPr>
        <p:spPr>
          <a:xfrm>
            <a:off x="467544" y="2956758"/>
            <a:ext cx="1728192" cy="461665"/>
          </a:xfrm>
          <a:prstGeom prst="rect">
            <a:avLst/>
          </a:prstGeom>
          <a:noFill/>
        </p:spPr>
        <p:txBody>
          <a:bodyPr wrap="square" rtlCol="0">
            <a:spAutoFit/>
          </a:bodyPr>
          <a:lstStyle/>
          <a:p>
            <a:pPr algn="ctr"/>
            <a:r>
              <a:rPr lang="fr-FR" sz="800" b="1" dirty="0"/>
              <a:t>Institut interaméricain de coopération pour l'agriculture (</a:t>
            </a:r>
            <a:r>
              <a:rPr lang="fr-CA" sz="800" b="1" dirty="0"/>
              <a:t>IICA)</a:t>
            </a:r>
          </a:p>
        </p:txBody>
      </p:sp>
      <p:sp>
        <p:nvSpPr>
          <p:cNvPr id="14" name="ZoneTexte 13"/>
          <p:cNvSpPr txBox="1"/>
          <p:nvPr/>
        </p:nvSpPr>
        <p:spPr>
          <a:xfrm>
            <a:off x="467544" y="4299808"/>
            <a:ext cx="1728192" cy="584775"/>
          </a:xfrm>
          <a:prstGeom prst="rect">
            <a:avLst/>
          </a:prstGeom>
          <a:noFill/>
        </p:spPr>
        <p:txBody>
          <a:bodyPr wrap="square" rtlCol="0">
            <a:spAutoFit/>
          </a:bodyPr>
          <a:lstStyle/>
          <a:p>
            <a:pPr algn="ctr"/>
            <a:r>
              <a:rPr lang="fr-CA" sz="800" b="1" dirty="0"/>
              <a:t>Développement international Desjardins (DID)</a:t>
            </a:r>
          </a:p>
          <a:p>
            <a:pPr algn="ctr"/>
            <a:r>
              <a:rPr lang="fr-CA" sz="800" b="1" dirty="0">
                <a:latin typeface="Arial"/>
                <a:cs typeface="Arial"/>
              </a:rPr>
              <a:t>► Leader du consortium / coordonateur du projet</a:t>
            </a:r>
            <a:endParaRPr lang="fr-CA" sz="800" b="1" dirty="0"/>
          </a:p>
        </p:txBody>
      </p:sp>
      <p:sp>
        <p:nvSpPr>
          <p:cNvPr id="15" name="ZoneTexte 14"/>
          <p:cNvSpPr txBox="1"/>
          <p:nvPr/>
        </p:nvSpPr>
        <p:spPr>
          <a:xfrm>
            <a:off x="467544" y="5665957"/>
            <a:ext cx="1728192" cy="461665"/>
          </a:xfrm>
          <a:prstGeom prst="rect">
            <a:avLst/>
          </a:prstGeom>
          <a:noFill/>
        </p:spPr>
        <p:txBody>
          <a:bodyPr wrap="square" rtlCol="0">
            <a:spAutoFit/>
          </a:bodyPr>
          <a:lstStyle/>
          <a:p>
            <a:pPr algn="ctr"/>
            <a:r>
              <a:rPr lang="fr-CA" sz="800" b="1" dirty="0"/>
              <a:t>Financière agricole du Québec - Développement international (FADQDI)</a:t>
            </a:r>
            <a:endParaRPr lang="fr-CA" sz="800" b="1" i="1" dirty="0"/>
          </a:p>
        </p:txBody>
      </p:sp>
      <p:sp>
        <p:nvSpPr>
          <p:cNvPr id="16" name="ZoneTexte 15"/>
          <p:cNvSpPr txBox="1"/>
          <p:nvPr/>
        </p:nvSpPr>
        <p:spPr>
          <a:xfrm>
            <a:off x="2699792" y="1475826"/>
            <a:ext cx="2920439" cy="677108"/>
          </a:xfrm>
          <a:prstGeom prst="rect">
            <a:avLst/>
          </a:prstGeom>
          <a:noFill/>
        </p:spPr>
        <p:txBody>
          <a:bodyPr wrap="square" rtlCol="0">
            <a:spAutoFit/>
          </a:bodyPr>
          <a:lstStyle/>
          <a:p>
            <a:r>
              <a:rPr lang="fr-CA" sz="1400" b="1" dirty="0"/>
              <a:t>Phase I </a:t>
            </a:r>
            <a:r>
              <a:rPr lang="fr-CA" sz="1400" dirty="0"/>
              <a:t>(3 ans) :</a:t>
            </a:r>
          </a:p>
          <a:p>
            <a:r>
              <a:rPr lang="fr-CA" sz="1200" dirty="0"/>
              <a:t>Structuration des services</a:t>
            </a:r>
          </a:p>
          <a:p>
            <a:r>
              <a:rPr lang="fr-CA" sz="1200" dirty="0"/>
              <a:t>(2 régions – 5 filières) </a:t>
            </a:r>
            <a:endParaRPr lang="fr-CA" sz="1200" i="1" dirty="0"/>
          </a:p>
        </p:txBody>
      </p:sp>
      <p:sp>
        <p:nvSpPr>
          <p:cNvPr id="17" name="Rectangle 16"/>
          <p:cNvSpPr/>
          <p:nvPr/>
        </p:nvSpPr>
        <p:spPr>
          <a:xfrm>
            <a:off x="2753544" y="2247542"/>
            <a:ext cx="2034480" cy="461665"/>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algn="ctr"/>
            <a:r>
              <a:rPr lang="fr-CA" sz="1100" dirty="0">
                <a:solidFill>
                  <a:schemeClr val="tx2"/>
                </a:solidFill>
              </a:rPr>
              <a:t>MARNDR</a:t>
            </a:r>
          </a:p>
          <a:p>
            <a:pPr marL="360363" algn="ctr"/>
            <a:r>
              <a:rPr lang="fr-CA" sz="1000" dirty="0">
                <a:solidFill>
                  <a:schemeClr val="tx2"/>
                </a:solidFill>
              </a:rPr>
              <a:t>(Ministère de l’agriculture)</a:t>
            </a:r>
          </a:p>
        </p:txBody>
      </p:sp>
      <p:sp>
        <p:nvSpPr>
          <p:cNvPr id="18" name="Rectangle 17"/>
          <p:cNvSpPr/>
          <p:nvPr/>
        </p:nvSpPr>
        <p:spPr>
          <a:xfrm>
            <a:off x="2753544" y="2772092"/>
            <a:ext cx="2034480" cy="461665"/>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algn="ctr"/>
            <a:r>
              <a:rPr lang="fr-CA" sz="1100" dirty="0">
                <a:solidFill>
                  <a:schemeClr val="tx2"/>
                </a:solidFill>
              </a:rPr>
              <a:t>Services non financiers </a:t>
            </a:r>
          </a:p>
          <a:p>
            <a:pPr marL="360363" algn="ctr"/>
            <a:r>
              <a:rPr lang="fr-CA" sz="1100" dirty="0">
                <a:solidFill>
                  <a:schemeClr val="tx2"/>
                </a:solidFill>
              </a:rPr>
              <a:t>aux producteurs</a:t>
            </a:r>
          </a:p>
        </p:txBody>
      </p:sp>
      <p:sp>
        <p:nvSpPr>
          <p:cNvPr id="21" name="Rectangle 20"/>
          <p:cNvSpPr/>
          <p:nvPr/>
        </p:nvSpPr>
        <p:spPr>
          <a:xfrm>
            <a:off x="2753544" y="5575595"/>
            <a:ext cx="2034480" cy="451832"/>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algn="ctr"/>
            <a:r>
              <a:rPr lang="fr-CA" sz="1100" dirty="0">
                <a:solidFill>
                  <a:schemeClr val="tx2"/>
                </a:solidFill>
              </a:rPr>
              <a:t>Programme </a:t>
            </a:r>
          </a:p>
          <a:p>
            <a:pPr marL="360363" algn="ctr"/>
            <a:r>
              <a:rPr lang="fr-CA" sz="1100" dirty="0">
                <a:solidFill>
                  <a:schemeClr val="tx2"/>
                </a:solidFill>
              </a:rPr>
              <a:t>assurance récolte</a:t>
            </a:r>
          </a:p>
        </p:txBody>
      </p:sp>
      <p:sp>
        <p:nvSpPr>
          <p:cNvPr id="22" name="Rectangle 21"/>
          <p:cNvSpPr/>
          <p:nvPr/>
        </p:nvSpPr>
        <p:spPr>
          <a:xfrm>
            <a:off x="2753544" y="5019316"/>
            <a:ext cx="2034480" cy="44327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algn="ctr"/>
            <a:r>
              <a:rPr lang="fr-CA" sz="1100" dirty="0">
                <a:solidFill>
                  <a:schemeClr val="tx2"/>
                </a:solidFill>
              </a:rPr>
              <a:t>Programme </a:t>
            </a:r>
          </a:p>
          <a:p>
            <a:pPr marL="360363" algn="ctr"/>
            <a:r>
              <a:rPr lang="fr-CA" sz="1100" dirty="0">
                <a:solidFill>
                  <a:schemeClr val="tx2"/>
                </a:solidFill>
              </a:rPr>
              <a:t>assurance prêt</a:t>
            </a:r>
          </a:p>
        </p:txBody>
      </p:sp>
      <p:sp>
        <p:nvSpPr>
          <p:cNvPr id="23" name="Rectangle 22"/>
          <p:cNvSpPr/>
          <p:nvPr/>
        </p:nvSpPr>
        <p:spPr>
          <a:xfrm>
            <a:off x="2753544" y="3789040"/>
            <a:ext cx="2034480" cy="648072"/>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algn="ctr"/>
            <a:r>
              <a:rPr lang="fr-CA" sz="1100" dirty="0">
                <a:solidFill>
                  <a:schemeClr val="tx2"/>
                </a:solidFill>
              </a:rPr>
              <a:t>Institutions financières:  </a:t>
            </a:r>
          </a:p>
          <a:p>
            <a:pPr marL="269875" algn="ctr"/>
            <a:r>
              <a:rPr lang="fr-CA" sz="1100" dirty="0">
                <a:solidFill>
                  <a:schemeClr val="tx2"/>
                </a:solidFill>
              </a:rPr>
              <a:t>Le Levier, SOGESOL, ACME</a:t>
            </a:r>
          </a:p>
        </p:txBody>
      </p:sp>
      <p:cxnSp>
        <p:nvCxnSpPr>
          <p:cNvPr id="26" name="Connecteur en angle 25"/>
          <p:cNvCxnSpPr/>
          <p:nvPr/>
        </p:nvCxnSpPr>
        <p:spPr>
          <a:xfrm>
            <a:off x="4845725" y="2478374"/>
            <a:ext cx="1705670" cy="58237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4967720" y="2247542"/>
            <a:ext cx="1630575" cy="461665"/>
          </a:xfrm>
          <a:prstGeom prst="rect">
            <a:avLst/>
          </a:prstGeom>
          <a:noFill/>
        </p:spPr>
        <p:txBody>
          <a:bodyPr wrap="none" rtlCol="0">
            <a:spAutoFit/>
          </a:bodyPr>
          <a:lstStyle/>
          <a:p>
            <a:r>
              <a:rPr lang="fr-CA" sz="1200" dirty="0"/>
              <a:t>Ajustements à</a:t>
            </a:r>
          </a:p>
          <a:p>
            <a:r>
              <a:rPr lang="fr-CA" sz="1200" dirty="0"/>
              <a:t>l’environnement légal</a:t>
            </a:r>
          </a:p>
        </p:txBody>
      </p:sp>
      <p:cxnSp>
        <p:nvCxnSpPr>
          <p:cNvPr id="29" name="Connecteur droit avec flèche 28"/>
          <p:cNvCxnSpPr/>
          <p:nvPr/>
        </p:nvCxnSpPr>
        <p:spPr>
          <a:xfrm>
            <a:off x="4845725" y="3002924"/>
            <a:ext cx="155178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4967720" y="2772092"/>
            <a:ext cx="1138453" cy="461665"/>
          </a:xfrm>
          <a:prstGeom prst="rect">
            <a:avLst/>
          </a:prstGeom>
          <a:noFill/>
        </p:spPr>
        <p:txBody>
          <a:bodyPr wrap="none" rtlCol="0">
            <a:spAutoFit/>
          </a:bodyPr>
          <a:lstStyle/>
          <a:p>
            <a:r>
              <a:rPr lang="fr-CA" sz="1200" dirty="0"/>
              <a:t>Appuis</a:t>
            </a:r>
          </a:p>
          <a:p>
            <a:r>
              <a:rPr lang="fr-CA" sz="1200" dirty="0"/>
              <a:t>non financiers</a:t>
            </a:r>
          </a:p>
        </p:txBody>
      </p:sp>
      <p:cxnSp>
        <p:nvCxnSpPr>
          <p:cNvPr id="32" name="Connecteur droit avec flèche 31"/>
          <p:cNvCxnSpPr/>
          <p:nvPr/>
        </p:nvCxnSpPr>
        <p:spPr>
          <a:xfrm>
            <a:off x="4845725" y="4116126"/>
            <a:ext cx="155178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4967720" y="3885294"/>
            <a:ext cx="899605" cy="461665"/>
          </a:xfrm>
          <a:prstGeom prst="rect">
            <a:avLst/>
          </a:prstGeom>
          <a:noFill/>
        </p:spPr>
        <p:txBody>
          <a:bodyPr wrap="none" rtlCol="0">
            <a:spAutoFit/>
          </a:bodyPr>
          <a:lstStyle/>
          <a:p>
            <a:r>
              <a:rPr lang="fr-CA" sz="1200" dirty="0"/>
              <a:t>Crédits</a:t>
            </a:r>
          </a:p>
          <a:p>
            <a:r>
              <a:rPr lang="fr-CA" sz="1200" dirty="0"/>
              <a:t>campagne</a:t>
            </a:r>
          </a:p>
        </p:txBody>
      </p:sp>
      <p:cxnSp>
        <p:nvCxnSpPr>
          <p:cNvPr id="35" name="Connecteur droit avec flèche 34"/>
          <p:cNvCxnSpPr/>
          <p:nvPr/>
        </p:nvCxnSpPr>
        <p:spPr>
          <a:xfrm flipV="1">
            <a:off x="4845725" y="4205837"/>
            <a:ext cx="1104717" cy="1075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rot="18906719">
            <a:off x="4876104" y="4566184"/>
            <a:ext cx="909223" cy="461665"/>
          </a:xfrm>
          <a:prstGeom prst="rect">
            <a:avLst/>
          </a:prstGeom>
          <a:noFill/>
        </p:spPr>
        <p:txBody>
          <a:bodyPr wrap="none" rtlCol="0">
            <a:spAutoFit/>
          </a:bodyPr>
          <a:lstStyle/>
          <a:p>
            <a:r>
              <a:rPr lang="fr-CA" sz="1200" dirty="0"/>
              <a:t>Assurance</a:t>
            </a:r>
          </a:p>
          <a:p>
            <a:r>
              <a:rPr lang="fr-CA" sz="1200" dirty="0"/>
              <a:t>prêt</a:t>
            </a:r>
          </a:p>
        </p:txBody>
      </p:sp>
      <p:cxnSp>
        <p:nvCxnSpPr>
          <p:cNvPr id="43" name="Connecteur en angle 42"/>
          <p:cNvCxnSpPr/>
          <p:nvPr/>
        </p:nvCxnSpPr>
        <p:spPr>
          <a:xfrm flipV="1">
            <a:off x="4845725" y="5138271"/>
            <a:ext cx="1705670" cy="58659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4967720" y="5480421"/>
            <a:ext cx="909223" cy="461665"/>
          </a:xfrm>
          <a:prstGeom prst="rect">
            <a:avLst/>
          </a:prstGeom>
          <a:noFill/>
        </p:spPr>
        <p:txBody>
          <a:bodyPr wrap="none" rtlCol="0">
            <a:spAutoFit/>
          </a:bodyPr>
          <a:lstStyle/>
          <a:p>
            <a:r>
              <a:rPr lang="fr-CA" sz="1200" dirty="0"/>
              <a:t>Assurance</a:t>
            </a:r>
          </a:p>
          <a:p>
            <a:r>
              <a:rPr lang="fr-CA" sz="1200" dirty="0"/>
              <a:t>récolte</a:t>
            </a:r>
          </a:p>
        </p:txBody>
      </p:sp>
      <p:sp>
        <p:nvSpPr>
          <p:cNvPr id="55" name="ZoneTexte 54"/>
          <p:cNvSpPr txBox="1"/>
          <p:nvPr/>
        </p:nvSpPr>
        <p:spPr>
          <a:xfrm>
            <a:off x="6012160" y="1475826"/>
            <a:ext cx="2915817" cy="677108"/>
          </a:xfrm>
          <a:prstGeom prst="rect">
            <a:avLst/>
          </a:prstGeom>
          <a:noFill/>
        </p:spPr>
        <p:txBody>
          <a:bodyPr wrap="square" rtlCol="0">
            <a:spAutoFit/>
          </a:bodyPr>
          <a:lstStyle/>
          <a:p>
            <a:r>
              <a:rPr lang="fr-CA" sz="1400" b="1" dirty="0"/>
              <a:t>Phase II </a:t>
            </a:r>
            <a:r>
              <a:rPr lang="fr-CA" sz="1400" dirty="0"/>
              <a:t>(4 ans) :</a:t>
            </a:r>
          </a:p>
          <a:p>
            <a:r>
              <a:rPr lang="fr-CA" sz="1200" dirty="0"/>
              <a:t>Déploiement et institutionnalisation</a:t>
            </a:r>
          </a:p>
          <a:p>
            <a:r>
              <a:rPr lang="fr-CA" sz="1200" dirty="0"/>
              <a:t>(échelle nationale – filières multiples)</a:t>
            </a:r>
          </a:p>
        </p:txBody>
      </p:sp>
      <p:pic>
        <p:nvPicPr>
          <p:cNvPr id="56" name="Picture 2" descr="C:\Program Files\Microsoft Office\MEDIA\CAGCAT10\j0149887.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757173" y="5653315"/>
            <a:ext cx="410061" cy="32814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1" descr="C:\Users\Eric Boudreault\AppData\Local\Microsoft\Windows\Temporary Internet Files\Content.IE5\BTJUSZ0O\MC900250692[1].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753179" y="2324064"/>
            <a:ext cx="414055" cy="32814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9" descr="C:\Users\Eric Boudreault\AppData\Local\Microsoft\Windows\Temporary Internet Files\Content.IE5\8JOC1996\MC900251090[1].wmf"/>
          <p:cNvPicPr>
            <a:picLocks noChangeAspect="1" noChangeArrowheads="1"/>
          </p:cNvPicPr>
          <p:nvPr/>
        </p:nvPicPr>
        <p:blipFill rotWithShape="1">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b="10301"/>
          <a:stretch/>
        </p:blipFill>
        <p:spPr bwMode="auto">
          <a:xfrm>
            <a:off x="2757173" y="5076882"/>
            <a:ext cx="419051" cy="328146"/>
          </a:xfrm>
          <a:prstGeom prst="rect">
            <a:avLst/>
          </a:prstGeom>
          <a:noFill/>
          <a:extLst>
            <a:ext uri="{909E8E84-426E-40DD-AFC4-6F175D3DCCD1}">
              <a14:hiddenFill xmlns:a14="http://schemas.microsoft.com/office/drawing/2010/main">
                <a:solidFill>
                  <a:srgbClr val="FFFFFF"/>
                </a:solidFill>
              </a14:hiddenFill>
            </a:ext>
          </a:extLst>
        </p:spPr>
      </p:pic>
      <p:pic>
        <p:nvPicPr>
          <p:cNvPr id="60" name="Imag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9704" y="3956489"/>
            <a:ext cx="355050" cy="355050"/>
          </a:xfrm>
          <a:prstGeom prst="rect">
            <a:avLst/>
          </a:prstGeom>
          <a:solidFill>
            <a:schemeClr val="bg1">
              <a:lumMod val="75000"/>
            </a:schemeClr>
          </a:solidFill>
        </p:spPr>
      </p:pic>
      <p:pic>
        <p:nvPicPr>
          <p:cNvPr id="61" name="Image 60"/>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759704" y="2842028"/>
            <a:ext cx="424089" cy="328146"/>
          </a:xfrm>
          <a:prstGeom prst="rect">
            <a:avLst/>
          </a:prstGeom>
        </p:spPr>
      </p:pic>
      <p:cxnSp>
        <p:nvCxnSpPr>
          <p:cNvPr id="63" name="Connecteur droit 62"/>
          <p:cNvCxnSpPr/>
          <p:nvPr/>
        </p:nvCxnSpPr>
        <p:spPr>
          <a:xfrm>
            <a:off x="471056" y="2652210"/>
            <a:ext cx="0" cy="2988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5076056" y="1737436"/>
            <a:ext cx="76838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rot="5400000">
            <a:off x="5512633" y="3827095"/>
            <a:ext cx="2077524" cy="544830"/>
          </a:xfrm>
          <a:prstGeom prst="roundRect">
            <a:avLst/>
          </a:prstGeom>
          <a:solidFill>
            <a:schemeClr val="accent3">
              <a:lumMod val="60000"/>
              <a:lumOff val="40000"/>
            </a:schemeClr>
          </a:solidFill>
          <a:ln w="15875">
            <a:solidFill>
              <a:schemeClr val="accent3">
                <a:lumMod val="75000"/>
              </a:schemeClr>
            </a:solidFill>
          </a:ln>
          <a:scene3d>
            <a:camera prst="orthographicFront"/>
            <a:lightRig rig="threePt" dir="t"/>
          </a:scene3d>
          <a:sp3d extrusionH="76200" contourW="12700">
            <a:bevelB/>
            <a:extrusionClr>
              <a:schemeClr val="accent3">
                <a:lumMod val="75000"/>
              </a:schemeClr>
            </a:extrusionClr>
            <a:contourClr>
              <a:schemeClr val="accent3">
                <a:lumMod val="50000"/>
              </a:schemeClr>
            </a:contourClr>
          </a:sp3d>
        </p:spPr>
        <p:txBody>
          <a:bodyPr wrap="square" rtlCol="0">
            <a:spAutoFit/>
          </a:bodyPr>
          <a:lstStyle/>
          <a:p>
            <a:pPr algn="ctr"/>
            <a:endParaRPr lang="fr-CA" sz="600" b="1" dirty="0"/>
          </a:p>
          <a:p>
            <a:pPr algn="ctr"/>
            <a:r>
              <a:rPr lang="fr-CA" sz="1400" b="1" dirty="0"/>
              <a:t>Agro-entrepreneurs</a:t>
            </a:r>
            <a:endParaRPr lang="fr-CA" sz="600" b="1" dirty="0"/>
          </a:p>
          <a:p>
            <a:pPr algn="ctr"/>
            <a:endParaRPr lang="fr-CA" sz="600" b="1" dirty="0"/>
          </a:p>
        </p:txBody>
      </p:sp>
      <p:pic>
        <p:nvPicPr>
          <p:cNvPr id="1027" name="Picture 3" descr="C:\Users\Claude Marceau\AppData\Local\Microsoft\Windows\Temporary Internet Files\Content.IE5\LGPDUC4H\MC90021578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8295" y="3002924"/>
            <a:ext cx="471647" cy="3835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laude Marceau\AppData\Local\Microsoft\Windows\Temporary Internet Files\Content.IE5\LGPDUC4H\MC90044187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15116" y="4720308"/>
            <a:ext cx="488485" cy="4302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laude Marceau\AppData\Local\Microsoft\Windows\Temporary Internet Files\Content.IE5\LGPDUC4H\MC90035987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37609" y="3353252"/>
            <a:ext cx="373352" cy="4405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laude Marceau\AppData\Local\Microsoft\Windows\Temporary Internet Files\Content.IE5\O86LQFEC\MC900436912[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30033" y="4487591"/>
            <a:ext cx="373352" cy="37335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Claude Marceau\AppData\Local\Microsoft\Windows\Temporary Internet Files\Content.IE5\LGPDUC4H\MC900250834[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946144">
            <a:off x="6674841" y="3757395"/>
            <a:ext cx="287008" cy="47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74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nvPr>
        </p:nvGraphicFramePr>
        <p:xfrm>
          <a:off x="107504" y="-9096"/>
          <a:ext cx="8928992" cy="1440158"/>
        </p:xfrm>
        <a:graphic>
          <a:graphicData uri="http://schemas.openxmlformats.org/drawingml/2006/table">
            <a:tbl>
              <a:tblPr firstRow="1" bandRow="1">
                <a:tableStyleId>{5C22544A-7EE6-4342-B048-85BDC9FD1C3A}</a:tableStyleId>
              </a:tblPr>
              <a:tblGrid>
                <a:gridCol w="8928992">
                  <a:extLst>
                    <a:ext uri="{9D8B030D-6E8A-4147-A177-3AD203B41FA5}">
                      <a16:colId xmlns:a16="http://schemas.microsoft.com/office/drawing/2014/main" val="20000"/>
                    </a:ext>
                  </a:extLst>
                </a:gridCol>
              </a:tblGrid>
              <a:tr h="5317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000" b="1" noProof="0" dirty="0">
                          <a:solidFill>
                            <a:schemeClr val="tx1">
                              <a:lumMod val="75000"/>
                              <a:lumOff val="25000"/>
                            </a:schemeClr>
                          </a:solidFill>
                          <a:latin typeface="Arial" panose="020B0604020202020204" pitchFamily="34" charset="0"/>
                          <a:ea typeface="Geneva"/>
                          <a:cs typeface="Arial" panose="020B0604020202020204" pitchFamily="34" charset="0"/>
                          <a:sym typeface="Gotham-Medium" pitchFamily="88" charset="0"/>
                        </a:rPr>
                        <a:t>DÉVELOPPEMENT</a:t>
                      </a:r>
                      <a:r>
                        <a:rPr lang="es-CL" sz="2000" b="1" baseline="0" noProof="0" dirty="0">
                          <a:solidFill>
                            <a:schemeClr val="tx1">
                              <a:lumMod val="75000"/>
                              <a:lumOff val="25000"/>
                            </a:schemeClr>
                          </a:solidFill>
                          <a:latin typeface="Arial" panose="020B0604020202020204" pitchFamily="34" charset="0"/>
                          <a:ea typeface="Geneva"/>
                          <a:cs typeface="Arial" panose="020B0604020202020204" pitchFamily="34" charset="0"/>
                          <a:sym typeface="Gotham-Medium" pitchFamily="88" charset="0"/>
                        </a:rPr>
                        <a:t> INTERNATIONAL DESJARDINS EN RÉSUMÉ</a:t>
                      </a:r>
                      <a:endParaRPr lang="es-CL" sz="2000" b="1" noProof="0" dirty="0">
                        <a:solidFill>
                          <a:schemeClr val="tx1">
                            <a:lumMod val="75000"/>
                            <a:lumOff val="25000"/>
                          </a:schemeClr>
                        </a:solidFill>
                        <a:latin typeface="Arial" panose="020B0604020202020204" pitchFamily="34" charset="0"/>
                        <a:ea typeface="Geneva"/>
                        <a:cs typeface="Arial" panose="020B0604020202020204" pitchFamily="34" charset="0"/>
                        <a:sym typeface="Gotham-Medium" pitchFamily="8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2292">
                <a:tc>
                  <a:txBody>
                    <a:bodyPr/>
                    <a:lstStyle/>
                    <a:p>
                      <a:pPr algn="ctr"/>
                      <a:r>
                        <a:rPr lang="fr-CA"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Des partenariats actifs dans une trentaine de pays sur quatre continents. Volume actuel de projets de 30 M $/an.</a:t>
                      </a:r>
                    </a:p>
                    <a:p>
                      <a:pPr algn="ctr"/>
                      <a:r>
                        <a:rPr lang="fr-CA"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Une centaine d’employés, dont 25 en poste à l’étranger, et plus de 500 employés dans les CFE opérés par DID</a:t>
                      </a:r>
                      <a:r>
                        <a:rPr lang="es-CL"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a:t>
                      </a:r>
                      <a:endParaRPr lang="es-CL" sz="1050" i="1" noProof="0" dirty="0">
                        <a:solidFill>
                          <a:schemeClr val="tx1">
                            <a:lumMod val="75000"/>
                            <a:lumOff val="25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6091">
                <a:tc>
                  <a:txBody>
                    <a:bodyPr/>
                    <a:lstStyle/>
                    <a:p>
                      <a:pPr algn="ctr"/>
                      <a:r>
                        <a:rPr lang="fr-CA" sz="1400" b="1" cap="all" baseline="0" noProof="0" dirty="0">
                          <a:latin typeface="Arial" panose="020B0604020202020204" pitchFamily="34" charset="0"/>
                          <a:cs typeface="Arial" panose="020B0604020202020204" pitchFamily="34" charset="0"/>
                        </a:rPr>
                        <a:t>Trois leviers pour améliorer l’accès aux services financiers </a:t>
                      </a:r>
                    </a:p>
                  </a:txBody>
                  <a:tcPr anchor="b">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12" name="Tableau 11"/>
          <p:cNvGraphicFramePr>
            <a:graphicFrameLocks noGrp="1"/>
          </p:cNvGraphicFramePr>
          <p:nvPr>
            <p:extLst/>
          </p:nvPr>
        </p:nvGraphicFramePr>
        <p:xfrm>
          <a:off x="107504" y="1529367"/>
          <a:ext cx="2880321" cy="4989565"/>
        </p:xfrm>
        <a:graphic>
          <a:graphicData uri="http://schemas.openxmlformats.org/drawingml/2006/table">
            <a:tbl>
              <a:tblPr firstRow="1" bandRow="1">
                <a:tableStyleId>{5C22544A-7EE6-4342-B048-85BDC9FD1C3A}</a:tableStyleId>
              </a:tblPr>
              <a:tblGrid>
                <a:gridCol w="216025">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510129">
                <a:tc gridSpan="2">
                  <a:txBody>
                    <a:bodyPr/>
                    <a:lstStyle/>
                    <a:p>
                      <a:pPr marL="0" algn="ctr" defTabSz="914400" rtl="0" eaLnBrk="1" latinLnBrk="0" hangingPunct="1"/>
                      <a:r>
                        <a:rPr lang="fr-CA" sz="1200" b="1" kern="1200" noProof="0" dirty="0">
                          <a:solidFill>
                            <a:srgbClr val="2DA06A"/>
                          </a:solidFill>
                          <a:latin typeface="Arial" panose="020B0604020202020204" pitchFamily="34" charset="0"/>
                          <a:ea typeface="+mn-ea"/>
                          <a:cs typeface="Arial" panose="020B0604020202020204" pitchFamily="34" charset="0"/>
                        </a:rPr>
                        <a:t>EXPERTISE-CONSEIL</a:t>
                      </a:r>
                    </a:p>
                    <a:p>
                      <a:pPr marL="0" algn="ctr" defTabSz="914400" rtl="0" eaLnBrk="1" latinLnBrk="0" hangingPunct="1"/>
                      <a:r>
                        <a:rPr lang="fr-CA"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Depuis 1970</a:t>
                      </a:r>
                    </a:p>
                  </a:txBody>
                  <a:tcPr marB="0">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fr-CA" sz="1200" b="0" dirty="0">
                        <a:solidFill>
                          <a:schemeClr val="tx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7922">
                <a:tc>
                  <a:txBody>
                    <a:bodyPr/>
                    <a:lstStyle/>
                    <a:p>
                      <a:r>
                        <a:rPr lang="fr-CA" sz="1200" dirty="0">
                          <a:latin typeface="Franklin Gothic Book" panose="020B0503020102020204" pitchFamily="34" charset="0"/>
                          <a:sym typeface="Wingdings"/>
                        </a:rPr>
                        <a:t></a:t>
                      </a:r>
                      <a:endParaRPr lang="fr-CA" sz="1200" dirty="0">
                        <a:latin typeface="Franklin Gothic Book" panose="020B0503020102020204" pitchFamily="34" charset="0"/>
                      </a:endParaRPr>
                    </a:p>
                  </a:txBody>
                  <a:tcPr marB="0" anchor="ctr">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fr-CA" sz="1000" b="0" i="0" u="none" strike="noStrike" kern="1200" baseline="0" dirty="0">
                          <a:solidFill>
                            <a:schemeClr val="tx1">
                              <a:lumMod val="75000"/>
                              <a:lumOff val="25000"/>
                            </a:schemeClr>
                          </a:solidFill>
                          <a:latin typeface="Franklin Gothic Book" panose="020B0503020102020204"/>
                          <a:ea typeface="+mn-ea"/>
                          <a:cs typeface="+mn-cs"/>
                        </a:rPr>
                        <a:t>Plus de 500 mandats de courte et de longue durée dans 60 pays différents</a:t>
                      </a:r>
                    </a:p>
                  </a:txBody>
                  <a:tcPr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48423">
                <a:tc>
                  <a:txBody>
                    <a:bodyPr/>
                    <a:lstStyle/>
                    <a:p>
                      <a:endParaRPr lang="fr-CA" sz="1200" dirty="0">
                        <a:latin typeface="Franklin Gothic Book" panose="020B0503020102020204" pitchFamily="34" charset="0"/>
                        <a:sym typeface="Wingdings"/>
                      </a:endParaRPr>
                    </a:p>
                    <a:p>
                      <a:endParaRPr lang="fr-CA" sz="1200" dirty="0">
                        <a:latin typeface="Franklin Gothic Book" panose="020B0503020102020204" pitchFamily="34" charset="0"/>
                        <a:sym typeface="Wingdings"/>
                      </a:endParaRPr>
                    </a:p>
                    <a:p>
                      <a:r>
                        <a:rPr lang="fr-CA" sz="1200" dirty="0">
                          <a:latin typeface="Franklin Gothic Book" panose="020B0503020102020204" pitchFamily="34" charset="0"/>
                          <a:sym typeface="Wingdings"/>
                        </a:rPr>
                        <a:t></a:t>
                      </a:r>
                      <a:endParaRPr lang="fr-CA" sz="1200" dirty="0">
                        <a:latin typeface="Franklin Gothic Book" panose="020B0503020102020204" pitchFamily="34" charset="0"/>
                      </a:endParaRPr>
                    </a:p>
                  </a:txBody>
                  <a:tcPr marB="0">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fr-CA" sz="1000" noProof="0" dirty="0">
                        <a:solidFill>
                          <a:schemeClr val="tx1">
                            <a:lumMod val="75000"/>
                            <a:lumOff val="25000"/>
                          </a:schemeClr>
                        </a:solidFill>
                        <a:latin typeface="Franklin Gothic Book" panose="020B0503020102020204"/>
                      </a:endParaRPr>
                    </a:p>
                    <a:p>
                      <a:endParaRPr lang="fr-CA" sz="1000" b="0" i="0" kern="1200" dirty="0">
                        <a:solidFill>
                          <a:schemeClr val="dk1"/>
                        </a:solidFill>
                        <a:effectLst/>
                        <a:latin typeface="Franklin Gothic Book" panose="020B0503020102020204"/>
                        <a:ea typeface="+mn-ea"/>
                        <a:cs typeface="+mn-cs"/>
                      </a:endParaRPr>
                    </a:p>
                    <a:p>
                      <a:r>
                        <a:rPr lang="fr-CA" sz="1000" b="0" i="0" kern="1200" dirty="0">
                          <a:solidFill>
                            <a:schemeClr val="tx1">
                              <a:lumMod val="75000"/>
                              <a:lumOff val="25000"/>
                            </a:schemeClr>
                          </a:solidFill>
                          <a:effectLst/>
                          <a:latin typeface="Franklin Gothic Book" panose="020B0503020102020204"/>
                          <a:ea typeface="+mn-ea"/>
                          <a:cs typeface="+mn-cs"/>
                        </a:rPr>
                        <a:t>Une gamme complète de </a:t>
                      </a:r>
                      <a:r>
                        <a:rPr lang="fr-CA" sz="1000" b="1" i="0" kern="1200" dirty="0">
                          <a:solidFill>
                            <a:schemeClr val="tx1">
                              <a:lumMod val="75000"/>
                              <a:lumOff val="25000"/>
                            </a:schemeClr>
                          </a:solidFill>
                          <a:effectLst/>
                          <a:latin typeface="Franklin Gothic Book" panose="020B0503020102020204"/>
                          <a:ea typeface="+mn-ea"/>
                          <a:cs typeface="+mn-cs"/>
                        </a:rPr>
                        <a:t>solutions spécialisées </a:t>
                      </a:r>
                      <a:r>
                        <a:rPr lang="fr-CA" sz="1000" b="0" i="0" kern="1200" dirty="0">
                          <a:solidFill>
                            <a:schemeClr val="tx1">
                              <a:lumMod val="75000"/>
                              <a:lumOff val="25000"/>
                            </a:schemeClr>
                          </a:solidFill>
                          <a:effectLst/>
                          <a:latin typeface="Franklin Gothic Book" panose="020B0503020102020204"/>
                          <a:ea typeface="+mn-ea"/>
                          <a:cs typeface="+mn-cs"/>
                        </a:rPr>
                        <a:t>pour soutenir la professionnalisation et la croissance des institutions  financières, ou l’ensemble du secteur de la finance inclusive, dans les pays en développement : épargne, technologies, formation en entreprise,  supervision et encadrement légal, gouvernance, services financiers agricoles et aux entrepreneurs, financement de l’habitat, etc.</a:t>
                      </a:r>
                      <a:endParaRPr lang="fr-CA" sz="1000" dirty="0">
                        <a:solidFill>
                          <a:schemeClr val="tx1">
                            <a:lumMod val="75000"/>
                            <a:lumOff val="25000"/>
                          </a:schemeClr>
                        </a:solidFill>
                        <a:latin typeface="Franklin Gothic Book" panose="020B0503020102020204"/>
                      </a:endParaRPr>
                    </a:p>
                  </a:txBody>
                  <a:tcPr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05816">
                <a:tc>
                  <a:txBody>
                    <a:bodyPr/>
                    <a:lstStyle/>
                    <a:p>
                      <a:r>
                        <a:rPr lang="fr-CA" sz="1200" dirty="0">
                          <a:latin typeface="Franklin Gothic Book" panose="020B0503020102020204" pitchFamily="34" charset="0"/>
                          <a:sym typeface="Wingdings"/>
                        </a:rPr>
                        <a:t></a:t>
                      </a:r>
                      <a:endParaRPr lang="fr-CA" sz="1200" dirty="0">
                        <a:latin typeface="Franklin Gothic Book" panose="020B0503020102020204" pitchFamily="34" charset="0"/>
                      </a:endParaRPr>
                    </a:p>
                  </a:txBody>
                  <a:tcPr marB="0" anchor="ctr">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spcAft>
                          <a:spcPts val="300"/>
                        </a:spcAft>
                      </a:pPr>
                      <a:r>
                        <a:rPr lang="fr-CA" sz="1000" noProof="0" dirty="0">
                          <a:solidFill>
                            <a:schemeClr val="tx1">
                              <a:lumMod val="75000"/>
                              <a:lumOff val="25000"/>
                            </a:schemeClr>
                          </a:solidFill>
                          <a:latin typeface="Franklin Gothic Book" panose="020B0503020102020204"/>
                        </a:rPr>
                        <a:t>               </a:t>
                      </a:r>
                      <a:r>
                        <a:rPr lang="fr-CA" sz="1000" dirty="0">
                          <a:solidFill>
                            <a:schemeClr val="tx1">
                              <a:lumMod val="75000"/>
                              <a:lumOff val="25000"/>
                            </a:schemeClr>
                          </a:solidFill>
                          <a:latin typeface="Franklin Gothic Book" panose="020B0503020102020204"/>
                        </a:rPr>
                        <a:t>: </a:t>
                      </a:r>
                      <a:r>
                        <a:rPr lang="fr-CA" sz="1000" b="0" i="0" u="none" strike="noStrike" kern="1200" baseline="0" dirty="0">
                          <a:solidFill>
                            <a:schemeClr val="tx1">
                              <a:lumMod val="75000"/>
                              <a:lumOff val="25000"/>
                            </a:schemeClr>
                          </a:solidFill>
                          <a:latin typeface="Franklin Gothic Book" panose="020B0503020102020204"/>
                          <a:ea typeface="+mn-ea"/>
                          <a:cs typeface="+mn-cs"/>
                        </a:rPr>
                        <a:t>Un réseau de 26 partenaires incluant une vingtaine de grands réseaux coopératifs</a:t>
                      </a:r>
                    </a:p>
                  </a:txBody>
                  <a:tcPr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6417">
                <a:tc>
                  <a:txBody>
                    <a:bodyPr/>
                    <a:lstStyle/>
                    <a:p>
                      <a:endParaRPr lang="fr-CA" sz="1200" dirty="0">
                        <a:latin typeface="Franklin Gothic Book" panose="020B0503020102020204" pitchFamily="34" charset="0"/>
                      </a:endParaRPr>
                    </a:p>
                  </a:txBody>
                  <a:tcPr marB="0">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712788" algn="l" defTabSz="914400" rtl="0" eaLnBrk="1" fontAlgn="auto" latinLnBrk="0" hangingPunct="1">
                        <a:lnSpc>
                          <a:spcPct val="100000"/>
                        </a:lnSpc>
                        <a:spcBef>
                          <a:spcPts val="0"/>
                        </a:spcBef>
                        <a:spcAft>
                          <a:spcPts val="0"/>
                        </a:spcAft>
                        <a:buClrTx/>
                        <a:buSzTx/>
                        <a:buFontTx/>
                        <a:buNone/>
                        <a:tabLst/>
                        <a:defRPr/>
                      </a:pPr>
                      <a:r>
                        <a:rPr lang="fr-CA" sz="1000" i="1" noProof="0" dirty="0">
                          <a:solidFill>
                            <a:schemeClr val="tx1">
                              <a:lumMod val="75000"/>
                              <a:lumOff val="25000"/>
                            </a:schemeClr>
                          </a:solidFill>
                          <a:latin typeface="Franklin Gothic Book" panose="020B0503020102020204"/>
                        </a:rPr>
                        <a:t>Depuis 2014</a:t>
                      </a:r>
                    </a:p>
                  </a:txBody>
                  <a:tcPr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8686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200" dirty="0">
                        <a:latin typeface="Franklin Gothic Book" panose="020B0503020102020204" pitchFamily="34" charset="0"/>
                        <a:sym typeface="Wingding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a:latin typeface="Franklin Gothic Book" panose="020B0503020102020204" pitchFamily="34" charset="0"/>
                          <a:sym typeface="Wingdings"/>
                        </a:rPr>
                        <a:t></a:t>
                      </a:r>
                      <a:endParaRPr lang="fr-CA" sz="1200" dirty="0">
                        <a:latin typeface="Franklin Gothic Book" panose="020B0503020102020204" pitchFamily="34" charset="0"/>
                      </a:endParaRPr>
                    </a:p>
                    <a:p>
                      <a:endParaRPr lang="fr-CA" sz="1200" dirty="0">
                        <a:latin typeface="Franklin Gothic Book" panose="020B0503020102020204" pitchFamily="34" charset="0"/>
                      </a:endParaRPr>
                    </a:p>
                  </a:txBody>
                  <a:tcPr marB="0">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73050" marR="0" indent="0" algn="l" defTabSz="914400" rtl="0" eaLnBrk="1" fontAlgn="auto" latinLnBrk="0" hangingPunct="1">
                        <a:lnSpc>
                          <a:spcPct val="100000"/>
                        </a:lnSpc>
                        <a:spcBef>
                          <a:spcPts val="0"/>
                        </a:spcBef>
                        <a:spcAft>
                          <a:spcPts val="0"/>
                        </a:spcAft>
                        <a:buClrTx/>
                        <a:buSzTx/>
                        <a:buFontTx/>
                        <a:buNone/>
                        <a:tabLst/>
                        <a:defRPr/>
                      </a:pPr>
                      <a:r>
                        <a:rPr lang="fr-CA" sz="1000" b="0" i="0" u="none" strike="noStrike" kern="1200" baseline="0" dirty="0">
                          <a:solidFill>
                            <a:schemeClr val="tx1">
                              <a:lumMod val="75000"/>
                              <a:lumOff val="25000"/>
                            </a:schemeClr>
                          </a:solidFill>
                          <a:latin typeface="Franklin Gothic Book" panose="020B0503020102020204"/>
                          <a:ea typeface="+mn-ea"/>
                          <a:cs typeface="+mn-cs"/>
                          <a:sym typeface="Wingdings"/>
                        </a:rPr>
                        <a:t>En appui aux caisses du Québec </a:t>
                      </a:r>
                      <a:br>
                        <a:rPr lang="fr-CA" sz="1000" b="0" i="0" u="none" strike="noStrike" kern="1200" baseline="0" dirty="0">
                          <a:solidFill>
                            <a:schemeClr val="tx1">
                              <a:lumMod val="75000"/>
                              <a:lumOff val="25000"/>
                            </a:schemeClr>
                          </a:solidFill>
                          <a:latin typeface="Franklin Gothic Book" panose="020B0503020102020204"/>
                          <a:ea typeface="+mn-ea"/>
                          <a:cs typeface="+mn-cs"/>
                          <a:sym typeface="Wingdings"/>
                        </a:rPr>
                      </a:br>
                      <a:r>
                        <a:rPr lang="fr-CA" sz="1000" b="0" i="0" u="none" strike="noStrike" kern="1200" baseline="0" dirty="0">
                          <a:solidFill>
                            <a:schemeClr val="tx1">
                              <a:lumMod val="75000"/>
                              <a:lumOff val="25000"/>
                            </a:schemeClr>
                          </a:solidFill>
                          <a:latin typeface="Franklin Gothic Book" panose="020B0503020102020204"/>
                          <a:ea typeface="+mn-ea"/>
                          <a:cs typeface="+mn-cs"/>
                          <a:sym typeface="Wingdings"/>
                        </a:rPr>
                        <a:t>et de l’Ontario dans le déploiement </a:t>
                      </a:r>
                      <a:br>
                        <a:rPr lang="fr-CA" sz="1000" b="0" i="0" u="none" strike="noStrike" kern="1200" baseline="0" dirty="0">
                          <a:solidFill>
                            <a:schemeClr val="tx1">
                              <a:lumMod val="75000"/>
                              <a:lumOff val="25000"/>
                            </a:schemeClr>
                          </a:solidFill>
                          <a:latin typeface="Franklin Gothic Book" panose="020B0503020102020204"/>
                          <a:ea typeface="+mn-ea"/>
                          <a:cs typeface="+mn-cs"/>
                          <a:sym typeface="Wingdings"/>
                        </a:rPr>
                      </a:br>
                      <a:r>
                        <a:rPr lang="fr-CA" sz="1000" b="0" i="0" u="none" strike="noStrike" kern="1200" baseline="0" dirty="0">
                          <a:solidFill>
                            <a:schemeClr val="tx1">
                              <a:lumMod val="75000"/>
                              <a:lumOff val="25000"/>
                            </a:schemeClr>
                          </a:solidFill>
                          <a:latin typeface="Franklin Gothic Book" panose="020B0503020102020204"/>
                          <a:ea typeface="+mn-ea"/>
                          <a:cs typeface="+mn-cs"/>
                          <a:sym typeface="Wingdings"/>
                        </a:rPr>
                        <a:t>et le suivi des impacts des </a:t>
                      </a:r>
                      <a:r>
                        <a:rPr lang="fr-CA" sz="1000" b="1" i="0" u="none" strike="noStrike" kern="1200" baseline="0" dirty="0">
                          <a:solidFill>
                            <a:schemeClr val="tx1">
                              <a:lumMod val="75000"/>
                              <a:lumOff val="25000"/>
                            </a:schemeClr>
                          </a:solidFill>
                          <a:latin typeface="Franklin Gothic Book" panose="020B0503020102020204"/>
                          <a:ea typeface="+mn-ea"/>
                          <a:cs typeface="+mn-cs"/>
                          <a:sym typeface="Wingdings"/>
                        </a:rPr>
                        <a:t>produits financiers de solidarité</a:t>
                      </a:r>
                      <a:r>
                        <a:rPr lang="fr-CA" sz="1000" b="0" i="0" u="none" strike="noStrike" kern="1200" baseline="0" dirty="0">
                          <a:solidFill>
                            <a:schemeClr val="tx1">
                              <a:lumMod val="75000"/>
                              <a:lumOff val="25000"/>
                            </a:schemeClr>
                          </a:solidFill>
                          <a:latin typeface="Franklin Gothic Book" panose="020B0503020102020204"/>
                          <a:ea typeface="+mn-ea"/>
                          <a:cs typeface="+mn-cs"/>
                        </a:rPr>
                        <a:t>.</a:t>
                      </a:r>
                    </a:p>
                  </a:txBody>
                  <a:tcPr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13" name="Picture 4" descr="Proxfin-CMYK"/>
          <p:cNvPicPr>
            <a:picLocks noChangeAspect="1" noChangeArrowheads="1"/>
          </p:cNvPicPr>
          <p:nvPr/>
        </p:nvPicPr>
        <p:blipFill>
          <a:blip r:embed="rId3" cstate="print"/>
          <a:srcRect/>
          <a:stretch>
            <a:fillRect/>
          </a:stretch>
        </p:blipFill>
        <p:spPr bwMode="auto">
          <a:xfrm>
            <a:off x="405928" y="4845408"/>
            <a:ext cx="444144" cy="194375"/>
          </a:xfrm>
          <a:prstGeom prst="rect">
            <a:avLst/>
          </a:prstGeom>
          <a:solidFill>
            <a:srgbClr val="CCECFF"/>
          </a:solidFill>
          <a:ln w="9525">
            <a:noFill/>
            <a:miter lim="800000"/>
            <a:headEnd/>
            <a:tailEnd/>
          </a:ln>
          <a:effectLst>
            <a:outerShdw blurRad="50800" dist="50800" dir="5400000" algn="ctr" rotWithShape="0">
              <a:srgbClr val="000000">
                <a:alpha val="0"/>
              </a:srgbClr>
            </a:outerShdw>
          </a:effectLst>
        </p:spPr>
      </p:pic>
      <p:graphicFrame>
        <p:nvGraphicFramePr>
          <p:cNvPr id="15" name="Tableau 14"/>
          <p:cNvGraphicFramePr>
            <a:graphicFrameLocks noGrp="1"/>
          </p:cNvGraphicFramePr>
          <p:nvPr>
            <p:extLst>
              <p:ext uri="{D42A27DB-BD31-4B8C-83A1-F6EECF244321}">
                <p14:modId xmlns:p14="http://schemas.microsoft.com/office/powerpoint/2010/main" val="70596559"/>
              </p:ext>
            </p:extLst>
          </p:nvPr>
        </p:nvGraphicFramePr>
        <p:xfrm>
          <a:off x="3064403" y="1529361"/>
          <a:ext cx="2707788" cy="4987388"/>
        </p:xfrm>
        <a:graphic>
          <a:graphicData uri="http://schemas.openxmlformats.org/drawingml/2006/table">
            <a:tbl>
              <a:tblPr firstRow="1" bandRow="1">
                <a:tableStyleId>{5C22544A-7EE6-4342-B048-85BDC9FD1C3A}</a:tableStyleId>
              </a:tblPr>
              <a:tblGrid>
                <a:gridCol w="1710182">
                  <a:extLst>
                    <a:ext uri="{9D8B030D-6E8A-4147-A177-3AD203B41FA5}">
                      <a16:colId xmlns:a16="http://schemas.microsoft.com/office/drawing/2014/main" val="20000"/>
                    </a:ext>
                  </a:extLst>
                </a:gridCol>
                <a:gridCol w="997606">
                  <a:extLst>
                    <a:ext uri="{9D8B030D-6E8A-4147-A177-3AD203B41FA5}">
                      <a16:colId xmlns:a16="http://schemas.microsoft.com/office/drawing/2014/main" val="20001"/>
                    </a:ext>
                  </a:extLst>
                </a:gridCol>
              </a:tblGrid>
              <a:tr h="522013">
                <a:tc gridSpan="2">
                  <a:txBody>
                    <a:bodyPr/>
                    <a:lstStyle/>
                    <a:p>
                      <a:pPr algn="ctr"/>
                      <a:r>
                        <a:rPr lang="fr-CA" sz="1200" b="1" kern="1200" noProof="0" dirty="0">
                          <a:solidFill>
                            <a:srgbClr val="2DA06A"/>
                          </a:solidFill>
                          <a:latin typeface="Arial" panose="020B0604020202020204" pitchFamily="34" charset="0"/>
                          <a:ea typeface="+mn-ea"/>
                          <a:cs typeface="Arial" panose="020B0604020202020204" pitchFamily="34" charset="0"/>
                        </a:rPr>
                        <a:t>INVESTISSEMENTS</a:t>
                      </a:r>
                    </a:p>
                    <a:p>
                      <a:pPr marL="0" algn="ctr" defTabSz="914400" rtl="0" eaLnBrk="1" latinLnBrk="0" hangingPunct="1"/>
                      <a:r>
                        <a:rPr lang="fr-CA"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Depuis 1998</a:t>
                      </a:r>
                    </a:p>
                  </a:txBody>
                  <a:tcP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fr-CA" sz="1200" b="0" dirty="0">
                        <a:solidFill>
                          <a:schemeClr val="tx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08457">
                <a:tc gridSpan="2">
                  <a:txBody>
                    <a:bodyPr/>
                    <a:lstStyle/>
                    <a:p>
                      <a:pPr algn="ctr"/>
                      <a:r>
                        <a:rPr lang="fr-CA" sz="1000" b="0" i="0" kern="1200" noProof="0" dirty="0">
                          <a:solidFill>
                            <a:schemeClr val="tx1">
                              <a:lumMod val="75000"/>
                              <a:lumOff val="25000"/>
                            </a:schemeClr>
                          </a:solidFill>
                          <a:effectLst/>
                          <a:latin typeface="Franklin Gothic Book" panose="020B0503020102020204" pitchFamily="34" charset="0"/>
                          <a:ea typeface="+mn-ea"/>
                          <a:cs typeface="+mn-cs"/>
                        </a:rPr>
                        <a:t>Gestionnaire de fonds visant le financement, par dette ou par équité, d’institutions qui contribuent à améliorer l’inclusion financière</a:t>
                      </a: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CA" sz="1200" i="1"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4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00" b="1" noProof="0" dirty="0">
                          <a:solidFill>
                            <a:schemeClr val="tx1">
                              <a:lumMod val="75000"/>
                              <a:lumOff val="25000"/>
                            </a:schemeClr>
                          </a:solidFill>
                          <a:latin typeface="Franklin Gothic Book" panose="020B0503020102020204" pitchFamily="34" charset="0"/>
                        </a:rPr>
                        <a:t>Fonds de partenariat</a:t>
                      </a: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CA" sz="1000" b="0" i="0" kern="1200" noProof="0" dirty="0">
                          <a:solidFill>
                            <a:schemeClr val="tx1">
                              <a:lumMod val="75000"/>
                              <a:lumOff val="25000"/>
                            </a:schemeClr>
                          </a:solidFill>
                          <a:effectLst/>
                          <a:latin typeface="Franklin Gothic Book" panose="020B0503020102020204" pitchFamily="34" charset="0"/>
                          <a:ea typeface="+mn-ea"/>
                          <a:cs typeface="+mn-cs"/>
                        </a:rPr>
                        <a:t>20 M $</a:t>
                      </a: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95543">
                <a:tc>
                  <a:txBody>
                    <a:bodyPr/>
                    <a:lstStyle/>
                    <a:p>
                      <a:r>
                        <a:rPr lang="fr-CA" sz="1000" b="1" noProof="0" dirty="0">
                          <a:solidFill>
                            <a:schemeClr val="tx1">
                              <a:lumMod val="75000"/>
                              <a:lumOff val="25000"/>
                            </a:schemeClr>
                          </a:solidFill>
                          <a:latin typeface="Franklin Gothic Book" panose="020B0503020102020204" pitchFamily="34" charset="0"/>
                        </a:rPr>
                        <a:t>Fonds</a:t>
                      </a:r>
                      <a:r>
                        <a:rPr lang="fr-CA" sz="1000" b="1" baseline="0" noProof="0" dirty="0">
                          <a:solidFill>
                            <a:schemeClr val="tx1">
                              <a:lumMod val="75000"/>
                              <a:lumOff val="25000"/>
                            </a:schemeClr>
                          </a:solidFill>
                          <a:latin typeface="Franklin Gothic Book" panose="020B0503020102020204" pitchFamily="34" charset="0"/>
                        </a:rPr>
                        <a:t> Desjardins pour la finance inclusive</a:t>
                      </a:r>
                    </a:p>
                    <a:p>
                      <a:r>
                        <a:rPr lang="fr-CA" sz="1000" noProof="0" dirty="0">
                          <a:solidFill>
                            <a:schemeClr val="tx1">
                              <a:lumMod val="75000"/>
                              <a:lumOff val="25000"/>
                            </a:schemeClr>
                          </a:solidFill>
                          <a:latin typeface="Franklin Gothic Book" panose="020B0503020102020204" pitchFamily="34" charset="0"/>
                        </a:rPr>
                        <a:t>(Desjardins et autres investisseurs canadiens</a:t>
                      </a:r>
                      <a:r>
                        <a:rPr lang="fr-CA" sz="1000" baseline="0" noProof="0" dirty="0">
                          <a:solidFill>
                            <a:schemeClr val="tx1">
                              <a:lumMod val="75000"/>
                              <a:lumOff val="25000"/>
                            </a:schemeClr>
                          </a:solidFill>
                          <a:latin typeface="Franklin Gothic Book" panose="020B0503020102020204" pitchFamily="34" charset="0"/>
                        </a:rPr>
                        <a:t>)</a:t>
                      </a:r>
                      <a:endParaRPr lang="fr-CA" sz="1000" noProof="0" dirty="0">
                        <a:solidFill>
                          <a:schemeClr val="tx1">
                            <a:lumMod val="75000"/>
                            <a:lumOff val="25000"/>
                          </a:schemeClr>
                        </a:solidFill>
                        <a:latin typeface="Franklin Gothic Book" panose="020B0503020102020204" pitchFamily="34" charset="0"/>
                      </a:endParaRP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CA" sz="1000" b="0" i="0" kern="1200" noProof="0" dirty="0">
                          <a:solidFill>
                            <a:schemeClr val="tx1">
                              <a:lumMod val="75000"/>
                              <a:lumOff val="25000"/>
                            </a:schemeClr>
                          </a:solidFill>
                          <a:effectLst/>
                          <a:latin typeface="Franklin Gothic Book" panose="020B0503020102020204" pitchFamily="34" charset="0"/>
                          <a:ea typeface="+mn-ea"/>
                          <a:cs typeface="+mn-cs"/>
                        </a:rPr>
                        <a:t>20 M $</a:t>
                      </a: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1684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00" i="0" noProof="0" dirty="0">
                          <a:solidFill>
                            <a:schemeClr val="tx1">
                              <a:lumMod val="75000"/>
                              <a:lumOff val="25000"/>
                            </a:schemeClr>
                          </a:solidFill>
                          <a:latin typeface="Franklin Gothic Book" panose="020B0503020102020204" pitchFamily="34" charset="0"/>
                        </a:rPr>
                        <a:t>En partenariat avec plusieurs</a:t>
                      </a:r>
                      <a:r>
                        <a:rPr lang="fr-CA" sz="1000" i="0" baseline="0" noProof="0" dirty="0">
                          <a:solidFill>
                            <a:schemeClr val="tx1">
                              <a:lumMod val="75000"/>
                              <a:lumOff val="25000"/>
                            </a:schemeClr>
                          </a:solidFill>
                          <a:latin typeface="Franklin Gothic Book" panose="020B0503020102020204" pitchFamily="34" charset="0"/>
                        </a:rPr>
                        <a:t> </a:t>
                      </a:r>
                      <a:r>
                        <a:rPr lang="fr-CA" sz="1000" i="0" noProof="0" dirty="0">
                          <a:solidFill>
                            <a:schemeClr val="tx1">
                              <a:lumMod val="75000"/>
                              <a:lumOff val="25000"/>
                            </a:schemeClr>
                          </a:solidFill>
                          <a:latin typeface="Franklin Gothic Book" panose="020B0503020102020204" pitchFamily="34" charset="0"/>
                        </a:rPr>
                        <a:t>grands investisseurs en microfinance,</a:t>
                      </a:r>
                      <a:r>
                        <a:rPr lang="fr-CA" sz="1000" i="0" baseline="0" noProof="0" dirty="0">
                          <a:solidFill>
                            <a:schemeClr val="tx1">
                              <a:lumMod val="75000"/>
                              <a:lumOff val="25000"/>
                            </a:schemeClr>
                          </a:solidFill>
                          <a:latin typeface="Franklin Gothic Book" panose="020B0503020102020204" pitchFamily="34" charset="0"/>
                        </a:rPr>
                        <a:t> DID est présentement actif dans les pays suivants: Azerbaïdjan, Cambodge, Colombie, Équateur, Honduras, Inde, Kazakhstan, Ouganda, Panama, Tadjikistan, Tanzanie, Tunisie, Zambie.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000" i="0" baseline="0" noProof="0" dirty="0">
                        <a:solidFill>
                          <a:schemeClr val="tx1">
                            <a:lumMod val="75000"/>
                            <a:lumOff val="25000"/>
                          </a:schemeClr>
                        </a:solidFill>
                        <a:latin typeface="Franklin Gothic Book" panose="020B0503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000" i="0" baseline="0" noProof="0" dirty="0">
                          <a:solidFill>
                            <a:schemeClr val="tx1">
                              <a:lumMod val="75000"/>
                              <a:lumOff val="25000"/>
                            </a:schemeClr>
                          </a:solidFill>
                          <a:latin typeface="Franklin Gothic Book" panose="020B0503020102020204" pitchFamily="34" charset="0"/>
                        </a:rPr>
                        <a:t>Participations dans des fonds régionaux en Amérique latine et en Afrique</a:t>
                      </a:r>
                    </a:p>
                  </a:txBody>
                  <a:tcPr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fr-CA" sz="1200" dirty="0">
                        <a:solidFill>
                          <a:srgbClr val="00B050"/>
                        </a:solidFill>
                      </a:endParaRPr>
                    </a:p>
                  </a:txBody>
                  <a:tcPr anchor="ctr">
                    <a:lnL w="3175" cap="flat" cmpd="sng" algn="ctr">
                      <a:noFill/>
                      <a:prstDash val="solid"/>
                      <a:round/>
                      <a:headEnd type="none" w="med" len="med"/>
                      <a:tailEnd type="none" w="med" len="med"/>
                    </a:lnL>
                    <a:lnR w="6350"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6" name="Tableau 15"/>
          <p:cNvGraphicFramePr>
            <a:graphicFrameLocks noGrp="1"/>
          </p:cNvGraphicFramePr>
          <p:nvPr>
            <p:extLst/>
          </p:nvPr>
        </p:nvGraphicFramePr>
        <p:xfrm>
          <a:off x="5848769" y="1529360"/>
          <a:ext cx="3187727" cy="5007664"/>
        </p:xfrm>
        <a:graphic>
          <a:graphicData uri="http://schemas.openxmlformats.org/drawingml/2006/table">
            <a:tbl>
              <a:tblPr firstRow="1" bandRow="1">
                <a:tableStyleId>{5C22544A-7EE6-4342-B048-85BDC9FD1C3A}</a:tableStyleId>
              </a:tblPr>
              <a:tblGrid>
                <a:gridCol w="248857">
                  <a:extLst>
                    <a:ext uri="{9D8B030D-6E8A-4147-A177-3AD203B41FA5}">
                      <a16:colId xmlns:a16="http://schemas.microsoft.com/office/drawing/2014/main" val="20000"/>
                    </a:ext>
                  </a:extLst>
                </a:gridCol>
                <a:gridCol w="1466994">
                  <a:extLst>
                    <a:ext uri="{9D8B030D-6E8A-4147-A177-3AD203B41FA5}">
                      <a16:colId xmlns:a16="http://schemas.microsoft.com/office/drawing/2014/main" val="20001"/>
                    </a:ext>
                  </a:extLst>
                </a:gridCol>
                <a:gridCol w="1471876">
                  <a:extLst>
                    <a:ext uri="{9D8B030D-6E8A-4147-A177-3AD203B41FA5}">
                      <a16:colId xmlns:a16="http://schemas.microsoft.com/office/drawing/2014/main" val="20002"/>
                    </a:ext>
                  </a:extLst>
                </a:gridCol>
              </a:tblGrid>
              <a:tr h="497866">
                <a:tc gridSpan="3">
                  <a:txBody>
                    <a:bodyPr/>
                    <a:lstStyle/>
                    <a:p>
                      <a:pPr marL="0" algn="ctr" defTabSz="914400" rtl="0" eaLnBrk="1" latinLnBrk="0" hangingPunct="1"/>
                      <a:r>
                        <a:rPr lang="fr-CA" sz="1200" b="1" kern="1200" noProof="0" dirty="0">
                          <a:solidFill>
                            <a:srgbClr val="2DA06A"/>
                          </a:solidFill>
                          <a:latin typeface="Arial" panose="020B0604020202020204" pitchFamily="34" charset="0"/>
                          <a:ea typeface="+mn-ea"/>
                          <a:cs typeface="Arial" panose="020B0604020202020204" pitchFamily="34" charset="0"/>
                        </a:rPr>
                        <a:t>PROMOTION ET OPÉRATION DE CFE</a:t>
                      </a:r>
                    </a:p>
                    <a:p>
                      <a:pPr marL="0" algn="ctr" defTabSz="914400" rtl="0" eaLnBrk="1" latinLnBrk="0" hangingPunct="1"/>
                      <a:r>
                        <a:rPr lang="fr-CA" sz="1050" b="0" i="1" u="none" strike="noStrike" kern="1200" baseline="0" noProof="0" dirty="0">
                          <a:solidFill>
                            <a:schemeClr val="tx1">
                              <a:lumMod val="75000"/>
                              <a:lumOff val="25000"/>
                            </a:schemeClr>
                          </a:solidFill>
                          <a:latin typeface="Arial" panose="020B0604020202020204" pitchFamily="34" charset="0"/>
                          <a:ea typeface="+mn-ea"/>
                          <a:cs typeface="Arial" panose="020B0604020202020204" pitchFamily="34" charset="0"/>
                        </a:rPr>
                        <a:t>Depuis 2009</a:t>
                      </a:r>
                    </a:p>
                  </a:txBody>
                  <a:tcP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fr-CA" sz="1200" b="0" kern="1200" dirty="0">
                        <a:solidFill>
                          <a:schemeClr val="tx1"/>
                        </a:solidFill>
                        <a:latin typeface="+mn-lt"/>
                        <a:ea typeface="+mn-ea"/>
                        <a:cs typeface="+mn-cs"/>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9F3E5"/>
                    </a:solidFill>
                  </a:tcPr>
                </a:tc>
                <a:tc hMerge="1">
                  <a:txBody>
                    <a:bodyPr/>
                    <a:lstStyle/>
                    <a:p>
                      <a:pPr algn="ctr"/>
                      <a:endParaRPr lang="fr-CA" sz="1200" b="0" dirty="0">
                        <a:solidFill>
                          <a:schemeClr val="tx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50496">
                <a:tc gridSpan="3">
                  <a:txBody>
                    <a:bodyPr/>
                    <a:lstStyle/>
                    <a:p>
                      <a:pPr algn="ctr">
                        <a:spcAft>
                          <a:spcPts val="0"/>
                        </a:spcAft>
                      </a:pPr>
                      <a:r>
                        <a:rPr lang="fr-CA" sz="1000" i="0" kern="1200" noProof="0" dirty="0">
                          <a:solidFill>
                            <a:schemeClr val="tx1">
                              <a:lumMod val="75000"/>
                              <a:lumOff val="25000"/>
                            </a:schemeClr>
                          </a:solidFill>
                          <a:latin typeface="Franklin Gothic Book" panose="020B0503020102020204" pitchFamily="34" charset="0"/>
                          <a:ea typeface="+mn-ea"/>
                          <a:cs typeface="+mn-cs"/>
                        </a:rPr>
                        <a:t>Les CFE (Centres</a:t>
                      </a:r>
                      <a:r>
                        <a:rPr lang="fr-CA" sz="1000" i="0" kern="1200" baseline="0" noProof="0" dirty="0">
                          <a:solidFill>
                            <a:schemeClr val="tx1">
                              <a:lumMod val="75000"/>
                              <a:lumOff val="25000"/>
                            </a:schemeClr>
                          </a:solidFill>
                          <a:latin typeface="Franklin Gothic Book" panose="020B0503020102020204" pitchFamily="34" charset="0"/>
                          <a:ea typeface="+mn-ea"/>
                          <a:cs typeface="+mn-cs"/>
                        </a:rPr>
                        <a:t> financiers  aux entrepreneurs), dans lesquels DID agit à titre d’opérateur et d’investisseur, sont des </a:t>
                      </a:r>
                      <a:r>
                        <a:rPr lang="fr-CA" sz="1000" i="0" kern="1200" noProof="0" dirty="0">
                          <a:solidFill>
                            <a:schemeClr val="tx1">
                              <a:lumMod val="75000"/>
                              <a:lumOff val="25000"/>
                            </a:schemeClr>
                          </a:solidFill>
                          <a:latin typeface="Franklin Gothic Book" panose="020B0503020102020204" pitchFamily="34" charset="0"/>
                          <a:ea typeface="+mn-ea"/>
                          <a:cs typeface="+mn-cs"/>
                        </a:rPr>
                        <a:t>institutions spécialisées dans l’offre de services financiers aux MPME.</a:t>
                      </a:r>
                    </a:p>
                  </a:txBody>
                  <a:tcPr marB="10800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20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200"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9840">
                <a:tc gridSpan="2">
                  <a:txBody>
                    <a:bodyPr/>
                    <a:lstStyle/>
                    <a:p>
                      <a:pPr>
                        <a:defRPr/>
                      </a:pPr>
                      <a:r>
                        <a:rPr lang="fr-CA" sz="1000" b="1" noProof="0" dirty="0">
                          <a:solidFill>
                            <a:schemeClr val="tx1">
                              <a:lumMod val="75000"/>
                              <a:lumOff val="25000"/>
                            </a:schemeClr>
                          </a:solidFill>
                          <a:latin typeface="Franklin Gothic Book" panose="020B0503020102020204"/>
                        </a:rPr>
                        <a:t>CFE Zambie (2009)</a:t>
                      </a:r>
                    </a:p>
                  </a:txBody>
                  <a:tcPr marT="0" marB="0" anchor="ctr">
                    <a:lnL w="12700" cap="flat" cmpd="sng" algn="ctr">
                      <a:solidFill>
                        <a:schemeClr val="bg1">
                          <a:lumMod val="75000"/>
                        </a:schemeClr>
                      </a:solid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noProof="0" dirty="0">
                        <a:solidFill>
                          <a:schemeClr val="tx1">
                            <a:lumMod val="75000"/>
                            <a:lumOff val="25000"/>
                          </a:schemeClr>
                        </a:solidFill>
                        <a:latin typeface="Franklin Gothic Book" panose="020B0503020102020204" pitchFamily="34" charset="0"/>
                      </a:endParaRPr>
                    </a:p>
                  </a:txBody>
                  <a:tcPr marT="0"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0807">
                <a:tc>
                  <a:txBody>
                    <a:bodyPr/>
                    <a:lstStyle/>
                    <a:p>
                      <a:pPr algn="l"/>
                      <a:endParaRPr lang="fr-CA" sz="1000" noProof="0" dirty="0">
                        <a:solidFill>
                          <a:schemeClr val="tx1">
                            <a:lumMod val="75000"/>
                            <a:lumOff val="25000"/>
                          </a:schemeClr>
                        </a:solidFill>
                        <a:latin typeface="Franklin Gothic Book" panose="020B0503020102020204"/>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a:defRPr/>
                      </a:pPr>
                      <a:r>
                        <a:rPr lang="fr-CA" sz="1000" noProof="0" dirty="0">
                          <a:solidFill>
                            <a:schemeClr val="tx1">
                              <a:lumMod val="75000"/>
                              <a:lumOff val="25000"/>
                            </a:schemeClr>
                          </a:solidFill>
                          <a:latin typeface="Franklin Gothic Book" panose="020B0503020102020204"/>
                        </a:rPr>
                        <a:t>Actif 18,7 M $, 19</a:t>
                      </a:r>
                      <a:r>
                        <a:rPr lang="fr-CA" sz="1000" baseline="0" noProof="0" dirty="0">
                          <a:solidFill>
                            <a:schemeClr val="tx1">
                              <a:lumMod val="75000"/>
                              <a:lumOff val="25000"/>
                            </a:schemeClr>
                          </a:solidFill>
                          <a:latin typeface="Franklin Gothic Book" panose="020B0503020102020204"/>
                        </a:rPr>
                        <a:t> 379</a:t>
                      </a:r>
                      <a:r>
                        <a:rPr lang="fr-CA" sz="1000" noProof="0" dirty="0">
                          <a:solidFill>
                            <a:schemeClr val="tx1">
                              <a:lumMod val="75000"/>
                              <a:lumOff val="25000"/>
                            </a:schemeClr>
                          </a:solidFill>
                          <a:latin typeface="Franklin Gothic Book" panose="020B0503020102020204"/>
                        </a:rPr>
                        <a:t> clients</a:t>
                      </a:r>
                    </a:p>
                    <a:p>
                      <a:pPr>
                        <a:defRPr/>
                      </a:pPr>
                      <a:r>
                        <a:rPr lang="fr-CA" sz="1000" noProof="0" dirty="0">
                          <a:solidFill>
                            <a:schemeClr val="tx1">
                              <a:lumMod val="75000"/>
                              <a:lumOff val="25000"/>
                            </a:schemeClr>
                          </a:solidFill>
                          <a:latin typeface="Franklin Gothic Book" panose="020B0503020102020204"/>
                        </a:rPr>
                        <a:t>13 points de service, 224 employés</a:t>
                      </a:r>
                    </a:p>
                    <a:p>
                      <a:pPr>
                        <a:defRPr/>
                      </a:pPr>
                      <a:r>
                        <a:rPr lang="fr-CA" sz="1000" noProof="0" dirty="0">
                          <a:solidFill>
                            <a:schemeClr val="tx1">
                              <a:lumMod val="75000"/>
                              <a:lumOff val="25000"/>
                            </a:schemeClr>
                          </a:solidFill>
                          <a:latin typeface="Franklin Gothic Book" panose="020B0503020102020204"/>
                        </a:rPr>
                        <a:t>Prêt moyen: 4</a:t>
                      </a:r>
                      <a:r>
                        <a:rPr lang="fr-CA" sz="1000" baseline="0" noProof="0" dirty="0">
                          <a:solidFill>
                            <a:schemeClr val="tx1">
                              <a:lumMod val="75000"/>
                              <a:lumOff val="25000"/>
                            </a:schemeClr>
                          </a:solidFill>
                          <a:latin typeface="Franklin Gothic Book" panose="020B0503020102020204"/>
                        </a:rPr>
                        <a:t> 147</a:t>
                      </a:r>
                      <a:r>
                        <a:rPr lang="fr-CA" sz="1000" noProof="0" dirty="0">
                          <a:solidFill>
                            <a:schemeClr val="tx1">
                              <a:lumMod val="75000"/>
                              <a:lumOff val="25000"/>
                            </a:schemeClr>
                          </a:solidFill>
                          <a:latin typeface="Franklin Gothic Book" panose="020B0503020102020204"/>
                        </a:rPr>
                        <a:t> $</a:t>
                      </a:r>
                    </a:p>
                  </a:txBody>
                  <a:tcPr marT="0" marB="7200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49840">
                <a:tc gridSpan="2">
                  <a:txBody>
                    <a:bodyPr/>
                    <a:lstStyle/>
                    <a:p>
                      <a:r>
                        <a:rPr lang="fr-CA" sz="1000" b="1" noProof="0" dirty="0">
                          <a:solidFill>
                            <a:schemeClr val="tx1">
                              <a:lumMod val="75000"/>
                              <a:lumOff val="25000"/>
                            </a:schemeClr>
                          </a:solidFill>
                          <a:latin typeface="Franklin Gothic Book" panose="020B0503020102020204"/>
                        </a:rPr>
                        <a:t>CFE Panama (2010)</a:t>
                      </a:r>
                    </a:p>
                  </a:txBody>
                  <a:tcPr marT="0" marB="0"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kern="1200" noProof="0" dirty="0">
                        <a:solidFill>
                          <a:schemeClr val="tx1">
                            <a:lumMod val="75000"/>
                            <a:lumOff val="25000"/>
                          </a:schemeClr>
                        </a:solidFill>
                        <a:latin typeface="Franklin Gothic Book" panose="020B0503020102020204" pitchFamily="34" charset="0"/>
                        <a:ea typeface="+mn-ea"/>
                        <a:cs typeface="+mn-cs"/>
                      </a:endParaRP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77720">
                <a:tc>
                  <a:txBody>
                    <a:bodyPr/>
                    <a:lstStyle/>
                    <a:p>
                      <a:pPr algn="l"/>
                      <a:endParaRPr lang="fr-CA" sz="1000" noProof="0" dirty="0">
                        <a:solidFill>
                          <a:schemeClr val="tx1">
                            <a:lumMod val="75000"/>
                            <a:lumOff val="25000"/>
                          </a:schemeClr>
                        </a:solidFill>
                        <a:latin typeface="Franklin Gothic Book" panose="020B0503020102020204"/>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r>
                        <a:rPr lang="fr-CA" sz="1000" noProof="0" dirty="0">
                          <a:solidFill>
                            <a:schemeClr val="tx1">
                              <a:lumMod val="75000"/>
                              <a:lumOff val="25000"/>
                            </a:schemeClr>
                          </a:solidFill>
                          <a:latin typeface="Franklin Gothic Book" panose="020B0503020102020204"/>
                        </a:rPr>
                        <a:t>Actif  37 M $, 3</a:t>
                      </a:r>
                      <a:r>
                        <a:rPr lang="fr-CA" sz="1000" baseline="0" noProof="0" dirty="0">
                          <a:solidFill>
                            <a:schemeClr val="tx1">
                              <a:lumMod val="75000"/>
                              <a:lumOff val="25000"/>
                            </a:schemeClr>
                          </a:solidFill>
                          <a:latin typeface="Franklin Gothic Book" panose="020B0503020102020204"/>
                        </a:rPr>
                        <a:t> 190 </a:t>
                      </a:r>
                      <a:r>
                        <a:rPr lang="fr-CA" sz="1000" noProof="0" dirty="0">
                          <a:solidFill>
                            <a:schemeClr val="tx1">
                              <a:lumMod val="75000"/>
                              <a:lumOff val="25000"/>
                            </a:schemeClr>
                          </a:solidFill>
                          <a:latin typeface="Franklin Gothic Book" panose="020B0503020102020204"/>
                        </a:rPr>
                        <a:t>clients</a:t>
                      </a:r>
                    </a:p>
                    <a:p>
                      <a:r>
                        <a:rPr lang="fr-CA" sz="1000" noProof="0" dirty="0">
                          <a:solidFill>
                            <a:schemeClr val="tx1">
                              <a:lumMod val="75000"/>
                              <a:lumOff val="25000"/>
                            </a:schemeClr>
                          </a:solidFill>
                          <a:latin typeface="Franklin Gothic Book" panose="020B0503020102020204"/>
                        </a:rPr>
                        <a:t>8 points de service, 107 employés</a:t>
                      </a:r>
                    </a:p>
                    <a:p>
                      <a:r>
                        <a:rPr lang="fr-CA" sz="1000" noProof="0" dirty="0">
                          <a:solidFill>
                            <a:schemeClr val="tx1">
                              <a:lumMod val="75000"/>
                              <a:lumOff val="25000"/>
                            </a:schemeClr>
                          </a:solidFill>
                          <a:latin typeface="Franklin Gothic Book" panose="020B0503020102020204"/>
                        </a:rPr>
                        <a:t>Prêt moyen: 10 745 $</a:t>
                      </a:r>
                    </a:p>
                  </a:txBody>
                  <a:tcPr marT="0" marB="7200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49840">
                <a:tc gridSpan="2">
                  <a:txBody>
                    <a:bodyPr/>
                    <a:lstStyle/>
                    <a:p>
                      <a:r>
                        <a:rPr lang="fr-CA" sz="1000" b="1" noProof="0" dirty="0">
                          <a:solidFill>
                            <a:schemeClr val="tx1">
                              <a:lumMod val="75000"/>
                              <a:lumOff val="25000"/>
                            </a:schemeClr>
                          </a:solidFill>
                          <a:latin typeface="Franklin Gothic Book" panose="020B0503020102020204"/>
                        </a:rPr>
                        <a:t>CFE Tanzanie (2011)</a:t>
                      </a:r>
                    </a:p>
                  </a:txBody>
                  <a:tcPr marT="0" marB="0"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noProof="0" dirty="0">
                        <a:solidFill>
                          <a:schemeClr val="tx1">
                            <a:lumMod val="75000"/>
                            <a:lumOff val="25000"/>
                          </a:schemeClr>
                        </a:solidFill>
                        <a:latin typeface="Franklin Gothic Book" panose="020B0503020102020204" pitchFamily="34" charset="0"/>
                      </a:endParaRP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9261">
                <a:tc>
                  <a:txBody>
                    <a:bodyPr/>
                    <a:lstStyle/>
                    <a:p>
                      <a:pPr algn="l"/>
                      <a:endParaRPr lang="fr-CA" sz="1000" noProof="0" dirty="0">
                        <a:solidFill>
                          <a:schemeClr val="tx1">
                            <a:lumMod val="75000"/>
                            <a:lumOff val="25000"/>
                          </a:schemeClr>
                        </a:solidFill>
                        <a:latin typeface="Franklin Gothic Book" panose="020B0503020102020204"/>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r>
                        <a:rPr lang="fr-CA" sz="1000" noProof="0" dirty="0">
                          <a:solidFill>
                            <a:schemeClr val="tx1">
                              <a:lumMod val="75000"/>
                              <a:lumOff val="25000"/>
                            </a:schemeClr>
                          </a:solidFill>
                          <a:latin typeface="Franklin Gothic Book" panose="020B0503020102020204"/>
                        </a:rPr>
                        <a:t>Actif 14,1 M $, </a:t>
                      </a:r>
                      <a:r>
                        <a:rPr lang="fr-CA" sz="1000" noProof="0">
                          <a:solidFill>
                            <a:schemeClr val="tx1">
                              <a:lumMod val="75000"/>
                              <a:lumOff val="25000"/>
                            </a:schemeClr>
                          </a:solidFill>
                          <a:latin typeface="Franklin Gothic Book" panose="020B0503020102020204"/>
                        </a:rPr>
                        <a:t>5 768 clients</a:t>
                      </a:r>
                      <a:endParaRPr lang="fr-CA" sz="1000" noProof="0" dirty="0">
                        <a:solidFill>
                          <a:schemeClr val="tx1">
                            <a:lumMod val="75000"/>
                            <a:lumOff val="25000"/>
                          </a:schemeClr>
                        </a:solidFill>
                        <a:latin typeface="Franklin Gothic Book" panose="020B0503020102020204"/>
                      </a:endParaRPr>
                    </a:p>
                    <a:p>
                      <a:r>
                        <a:rPr lang="fr-CA" sz="1000" noProof="0" dirty="0">
                          <a:solidFill>
                            <a:schemeClr val="tx1">
                              <a:lumMod val="75000"/>
                              <a:lumOff val="25000"/>
                            </a:schemeClr>
                          </a:solidFill>
                          <a:latin typeface="Franklin Gothic Book" panose="020B0503020102020204"/>
                        </a:rPr>
                        <a:t>2 points de service, 88 employés</a:t>
                      </a:r>
                    </a:p>
                    <a:p>
                      <a:r>
                        <a:rPr lang="fr-CA" sz="1000" noProof="0" dirty="0">
                          <a:solidFill>
                            <a:schemeClr val="tx1">
                              <a:lumMod val="75000"/>
                              <a:lumOff val="25000"/>
                            </a:schemeClr>
                          </a:solidFill>
                          <a:latin typeface="Franklin Gothic Book" panose="020B0503020102020204"/>
                        </a:rPr>
                        <a:t>Prêt moyen: 6 971 $</a:t>
                      </a:r>
                    </a:p>
                  </a:txBody>
                  <a:tcPr marT="0" marB="7200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49840">
                <a:tc gridSpan="2">
                  <a:txBody>
                    <a:bodyPr/>
                    <a:lstStyle/>
                    <a:p>
                      <a:r>
                        <a:rPr lang="fr-CA" sz="1000" b="1" noProof="0" dirty="0">
                          <a:solidFill>
                            <a:schemeClr val="tx1">
                              <a:lumMod val="75000"/>
                              <a:lumOff val="25000"/>
                            </a:schemeClr>
                          </a:solidFill>
                          <a:latin typeface="Franklin Gothic Book" panose="020B0503020102020204"/>
                        </a:rPr>
                        <a:t>CFE Ouganda (2012)</a:t>
                      </a:r>
                    </a:p>
                  </a:txBody>
                  <a:tcPr marT="0" marB="0"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ysDot"/>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noProof="0" dirty="0">
                        <a:solidFill>
                          <a:schemeClr val="tx1">
                            <a:lumMod val="75000"/>
                            <a:lumOff val="25000"/>
                          </a:schemeClr>
                        </a:solidFill>
                        <a:latin typeface="Franklin Gothic Book" panose="020B0503020102020204" pitchFamily="34" charset="0"/>
                      </a:endParaRP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78426">
                <a:tc>
                  <a:txBody>
                    <a:bodyPr/>
                    <a:lstStyle/>
                    <a:p>
                      <a:pPr algn="l"/>
                      <a:endParaRPr lang="fr-CA" sz="1000" noProof="0" dirty="0">
                        <a:solidFill>
                          <a:schemeClr val="tx1">
                            <a:lumMod val="75000"/>
                            <a:lumOff val="25000"/>
                          </a:schemeClr>
                        </a:solidFill>
                        <a:latin typeface="Franklin Gothic Book" panose="020B0503020102020204"/>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r>
                        <a:rPr lang="fr-CA" sz="1000" noProof="0" dirty="0">
                          <a:solidFill>
                            <a:schemeClr val="tx1">
                              <a:lumMod val="75000"/>
                              <a:lumOff val="25000"/>
                            </a:schemeClr>
                          </a:solidFill>
                          <a:latin typeface="Franklin Gothic Book" panose="020B0503020102020204"/>
                        </a:rPr>
                        <a:t>Actif 10,6 M $, 3 990</a:t>
                      </a:r>
                      <a:r>
                        <a:rPr lang="fr-CA" sz="1000" baseline="0" noProof="0" dirty="0">
                          <a:solidFill>
                            <a:schemeClr val="tx1">
                              <a:lumMod val="75000"/>
                              <a:lumOff val="25000"/>
                            </a:schemeClr>
                          </a:solidFill>
                          <a:latin typeface="Franklin Gothic Book" panose="020B0503020102020204"/>
                        </a:rPr>
                        <a:t> </a:t>
                      </a:r>
                      <a:r>
                        <a:rPr lang="fr-CA" sz="1000" noProof="0" dirty="0">
                          <a:solidFill>
                            <a:schemeClr val="tx1">
                              <a:lumMod val="75000"/>
                              <a:lumOff val="25000"/>
                            </a:schemeClr>
                          </a:solidFill>
                          <a:latin typeface="Franklin Gothic Book" panose="020B0503020102020204"/>
                        </a:rPr>
                        <a:t> clients</a:t>
                      </a:r>
                    </a:p>
                    <a:p>
                      <a:r>
                        <a:rPr lang="fr-CA" sz="1000" noProof="0" dirty="0">
                          <a:solidFill>
                            <a:schemeClr val="tx1">
                              <a:lumMod val="75000"/>
                              <a:lumOff val="25000"/>
                            </a:schemeClr>
                          </a:solidFill>
                          <a:latin typeface="Franklin Gothic Book" panose="020B0503020102020204"/>
                        </a:rPr>
                        <a:t>8 points de service, 127 employés</a:t>
                      </a:r>
                    </a:p>
                    <a:p>
                      <a:r>
                        <a:rPr lang="fr-CA" sz="1000" noProof="0" dirty="0">
                          <a:solidFill>
                            <a:schemeClr val="tx1">
                              <a:lumMod val="75000"/>
                              <a:lumOff val="25000"/>
                            </a:schemeClr>
                          </a:solidFill>
                          <a:latin typeface="Franklin Gothic Book" panose="020B0503020102020204"/>
                        </a:rPr>
                        <a:t>Prêt moyen: 6 531 $</a:t>
                      </a:r>
                    </a:p>
                  </a:txBody>
                  <a:tcPr marT="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3175" cap="flat" cmpd="sng" algn="ctr">
                      <a:no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49840">
                <a:tc gridSpan="2">
                  <a:txBody>
                    <a:bodyPr/>
                    <a:lstStyle/>
                    <a:p>
                      <a:r>
                        <a:rPr lang="fr-CA" sz="1000" b="1" noProof="0" dirty="0">
                          <a:solidFill>
                            <a:schemeClr val="tx1">
                              <a:lumMod val="75000"/>
                              <a:lumOff val="25000"/>
                            </a:schemeClr>
                          </a:solidFill>
                          <a:latin typeface="Franklin Gothic Book" panose="020B0503020102020204"/>
                        </a:rPr>
                        <a:t>CFE Tunisie (2015)</a:t>
                      </a:r>
                    </a:p>
                  </a:txBody>
                  <a:tcPr marT="0" marB="0"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lnL w="6350"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900" noProof="0" dirty="0">
                        <a:solidFill>
                          <a:schemeClr val="tx1">
                            <a:lumMod val="75000"/>
                            <a:lumOff val="25000"/>
                          </a:schemeClr>
                        </a:solidFill>
                        <a:latin typeface="Franklin Gothic Book" panose="020B0503020102020204" pitchFamily="34" charset="0"/>
                      </a:endParaRP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98264">
                <a:tc>
                  <a:txBody>
                    <a:bodyPr/>
                    <a:lstStyle/>
                    <a:p>
                      <a:pPr algn="l"/>
                      <a:endParaRPr lang="fr-CA" sz="1000" noProof="0" dirty="0">
                        <a:solidFill>
                          <a:schemeClr val="tx1">
                            <a:lumMod val="75000"/>
                            <a:lumOff val="25000"/>
                          </a:schemeClr>
                        </a:solidFill>
                        <a:latin typeface="Franklin Gothic Book" panose="020B0503020102020204"/>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r>
                        <a:rPr lang="fr-CA" sz="1000" noProof="0" dirty="0">
                          <a:solidFill>
                            <a:schemeClr val="tx1">
                              <a:lumMod val="75000"/>
                              <a:lumOff val="25000"/>
                            </a:schemeClr>
                          </a:solidFill>
                          <a:latin typeface="Franklin Gothic Book" panose="020B0503020102020204"/>
                        </a:rPr>
                        <a:t>Actif 4,3 M $, 448 clients</a:t>
                      </a:r>
                    </a:p>
                    <a:p>
                      <a:r>
                        <a:rPr lang="fr-CA" sz="1000" noProof="0" dirty="0">
                          <a:solidFill>
                            <a:schemeClr val="tx1">
                              <a:lumMod val="75000"/>
                              <a:lumOff val="25000"/>
                            </a:schemeClr>
                          </a:solidFill>
                          <a:latin typeface="Franklin Gothic Book" panose="020B0503020102020204"/>
                        </a:rPr>
                        <a:t>3 points de service, 47 employés</a:t>
                      </a:r>
                    </a:p>
                    <a:p>
                      <a:r>
                        <a:rPr lang="fr-CA" sz="1000" noProof="0" dirty="0">
                          <a:solidFill>
                            <a:schemeClr val="tx1">
                              <a:lumMod val="75000"/>
                              <a:lumOff val="25000"/>
                            </a:schemeClr>
                          </a:solidFill>
                          <a:latin typeface="Franklin Gothic Book" panose="020B0503020102020204"/>
                        </a:rPr>
                        <a:t>Prêt moyen: 4 940 $</a:t>
                      </a:r>
                    </a:p>
                    <a:p>
                      <a:endParaRPr lang="fr-CA" sz="1000" noProof="0" dirty="0">
                        <a:solidFill>
                          <a:schemeClr val="tx1">
                            <a:lumMod val="75000"/>
                            <a:lumOff val="25000"/>
                          </a:schemeClr>
                        </a:solidFill>
                        <a:latin typeface="Franklin Gothic Book" panose="020B0503020102020204"/>
                      </a:endParaRPr>
                    </a:p>
                  </a:txBody>
                  <a:tcPr marT="0" marB="72000"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sz="1200" dirty="0"/>
                    </a:p>
                  </a:txBody>
                  <a:tcPr/>
                </a:tc>
                <a:extLst>
                  <a:ext uri="{0D108BD9-81ED-4DB2-BD59-A6C34878D82A}">
                    <a16:rowId xmlns:a16="http://schemas.microsoft.com/office/drawing/2014/main" val="10011"/>
                  </a:ext>
                </a:extLst>
              </a:tr>
            </a:tbl>
          </a:graphicData>
        </a:graphic>
      </p:graphicFrame>
      <p:sp>
        <p:nvSpPr>
          <p:cNvPr id="9" name="Espace réservé de la date 8"/>
          <p:cNvSpPr>
            <a:spLocks noGrp="1"/>
          </p:cNvSpPr>
          <p:nvPr>
            <p:ph type="dt" sz="half" idx="4294967295"/>
          </p:nvPr>
        </p:nvSpPr>
        <p:spPr>
          <a:xfrm>
            <a:off x="3462598" y="6596773"/>
            <a:ext cx="2076735" cy="182562"/>
          </a:xfrm>
          <a:prstGeom prst="rect">
            <a:avLst/>
          </a:prstGeom>
        </p:spPr>
        <p:txBody>
          <a:bodyPr anchor="b"/>
          <a:lstStyle/>
          <a:p>
            <a:r>
              <a:rPr lang="fr-FR" sz="900" dirty="0">
                <a:solidFill>
                  <a:schemeClr val="bg1">
                    <a:lumMod val="50000"/>
                  </a:schemeClr>
                </a:solidFill>
              </a:rPr>
              <a:t>Données au 30 septembre 2016</a:t>
            </a:r>
            <a:endParaRPr lang="fr-CA" sz="900" dirty="0">
              <a:solidFill>
                <a:schemeClr val="bg1">
                  <a:lumMod val="50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016" y="5835232"/>
            <a:ext cx="172155" cy="178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2"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016" y="2636912"/>
            <a:ext cx="245080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p:cNvCxnSpPr/>
          <p:nvPr/>
        </p:nvCxnSpPr>
        <p:spPr>
          <a:xfrm>
            <a:off x="323527" y="1035317"/>
            <a:ext cx="8496944" cy="0"/>
          </a:xfrm>
          <a:prstGeom prst="line">
            <a:avLst/>
          </a:prstGeom>
          <a:ln w="19050">
            <a:solidFill>
              <a:srgbClr val="2DA06A"/>
            </a:solidFill>
            <a:prstDash val="sysDot"/>
          </a:ln>
        </p:spPr>
        <p:style>
          <a:lnRef idx="1">
            <a:schemeClr val="accent1"/>
          </a:lnRef>
          <a:fillRef idx="0">
            <a:schemeClr val="accent1"/>
          </a:fillRef>
          <a:effectRef idx="0">
            <a:schemeClr val="accent1"/>
          </a:effectRef>
          <a:fontRef idx="minor">
            <a:schemeClr val="tx1"/>
          </a:fontRef>
        </p:style>
      </p:cxnSp>
      <p:pic>
        <p:nvPicPr>
          <p:cNvPr id="11" name="Image 10" descr="_Logo DID 4coul.jpg"/>
          <p:cNvPicPr>
            <a:picLocks noChangeAspect="1"/>
          </p:cNvPicPr>
          <p:nvPr/>
        </p:nvPicPr>
        <p:blipFill>
          <a:blip r:embed="rId6" cstate="screen">
            <a:clrChange>
              <a:clrFrom>
                <a:srgbClr val="FFFFFF"/>
              </a:clrFrom>
              <a:clrTo>
                <a:srgbClr val="FFFFFF">
                  <a:alpha val="0"/>
                </a:srgbClr>
              </a:clrTo>
            </a:clrChange>
          </a:blip>
          <a:stretch>
            <a:fillRect/>
          </a:stretch>
        </p:blipFill>
        <p:spPr>
          <a:xfrm>
            <a:off x="7558609" y="6521512"/>
            <a:ext cx="1558993" cy="331807"/>
          </a:xfrm>
          <a:prstGeom prst="rect">
            <a:avLst/>
          </a:prstGeom>
        </p:spPr>
      </p:pic>
      <p:sp>
        <p:nvSpPr>
          <p:cNvPr id="14" name="Titre 2"/>
          <p:cNvSpPr txBox="1">
            <a:spLocks/>
          </p:cNvSpPr>
          <p:nvPr/>
        </p:nvSpPr>
        <p:spPr>
          <a:xfrm>
            <a:off x="6059959" y="6516750"/>
            <a:ext cx="1498650" cy="125994"/>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41080" indent="-241080" algn="r"/>
            <a:r>
              <a:rPr lang="en-CA" sz="1100" dirty="0">
                <a:solidFill>
                  <a:schemeClr val="bg1">
                    <a:lumMod val="75000"/>
                  </a:schemeClr>
                </a:solidFill>
                <a:latin typeface="Franklin Gothic Medium" panose="020B0603020102020204" pitchFamily="34" charset="0"/>
              </a:rPr>
              <a:t>www.did.qc.ca</a:t>
            </a:r>
          </a:p>
        </p:txBody>
      </p:sp>
      <p:sp>
        <p:nvSpPr>
          <p:cNvPr id="3" name="Ellipse 2"/>
          <p:cNvSpPr/>
          <p:nvPr/>
        </p:nvSpPr>
        <p:spPr>
          <a:xfrm>
            <a:off x="2942400" y="1213064"/>
            <a:ext cx="2928119" cy="532395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094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94" y="0"/>
            <a:ext cx="8813007" cy="6604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05C04A2C-8779-476D-8E13-25AA53EA9297}" type="slidenum">
              <a:rPr lang="fr-CA" smtClean="0"/>
              <a:t>9</a:t>
            </a:fld>
            <a:endParaRPr lang="fr-CA"/>
          </a:p>
        </p:txBody>
      </p:sp>
      <p:sp>
        <p:nvSpPr>
          <p:cNvPr id="3" name="Rectangle 2"/>
          <p:cNvSpPr/>
          <p:nvPr/>
        </p:nvSpPr>
        <p:spPr>
          <a:xfrm>
            <a:off x="1043608" y="6093296"/>
            <a:ext cx="432048" cy="263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701533380"/>
      </p:ext>
    </p:extLst>
  </p:cSld>
  <p:clrMapOvr>
    <a:masterClrMapping/>
  </p:clrMapOvr>
</p:sld>
</file>

<file path=ppt/theme/theme1.xml><?xml version="1.0" encoding="utf-8"?>
<a:theme xmlns:a="http://schemas.openxmlformats.org/drawingml/2006/main" name="Thème Office (DID oct.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3165</TotalTime>
  <Words>2143</Words>
  <Application>Microsoft Office PowerPoint</Application>
  <PresentationFormat>Affichage à l'écran (4:3)</PresentationFormat>
  <Paragraphs>359</Paragraphs>
  <Slides>14</Slides>
  <Notes>11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14</vt:i4>
      </vt:variant>
    </vt:vector>
  </HeadingPairs>
  <TitlesOfParts>
    <vt:vector size="26" baseType="lpstr">
      <vt:lpstr>ＭＳ Ｐゴシック</vt:lpstr>
      <vt:lpstr>Arial</vt:lpstr>
      <vt:lpstr>Arial Narrow</vt:lpstr>
      <vt:lpstr>Calibri</vt:lpstr>
      <vt:lpstr>Franklin Gothic Book</vt:lpstr>
      <vt:lpstr>Franklin Gothic Medium</vt:lpstr>
      <vt:lpstr>Geneva</vt:lpstr>
      <vt:lpstr>Gotham-Medium</vt:lpstr>
      <vt:lpstr>Lucida Sans</vt:lpstr>
      <vt:lpstr>Times New Roman</vt:lpstr>
      <vt:lpstr>Wingdings</vt:lpstr>
      <vt:lpstr>Thème Office (DID oct.2011)</vt:lpstr>
      <vt:lpstr>Présentation PowerPoint</vt:lpstr>
      <vt:lpstr>Présentation PowerPoint</vt:lpstr>
      <vt:lpstr>Présentation PowerPoint</vt:lpstr>
      <vt:lpstr>Présentation PowerPoint</vt:lpstr>
      <vt:lpstr>Présentation PowerPoint</vt:lpstr>
      <vt:lpstr>Présentation PowerPoint</vt:lpstr>
      <vt:lpstr>Un exemple de projet national pour le financement agricole</vt:lpstr>
      <vt:lpstr>Présentation PowerPoint</vt:lpstr>
      <vt:lpstr>Présentation PowerPoint</vt:lpstr>
      <vt:lpstr>Présentation PowerPoint</vt:lpstr>
      <vt:lpstr>Présentation PowerPoint</vt:lpstr>
      <vt:lpstr>Présentation PowerPoint</vt:lpstr>
      <vt:lpstr>Les leviers les plus prometteurs pour le développement d’une finance plus inclusive/dynamisme économique…</vt:lpstr>
      <vt:lpstr>Les enjeux</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Lehoux,Karina</dc:creator>
  <cp:lastModifiedBy>Gaboury, Anne</cp:lastModifiedBy>
  <cp:revision>315</cp:revision>
  <cp:lastPrinted>2017-01-24T15:18:02Z</cp:lastPrinted>
  <dcterms:created xsi:type="dcterms:W3CDTF">2011-10-19T15:32:08Z</dcterms:created>
  <dcterms:modified xsi:type="dcterms:W3CDTF">2017-01-30T23:17:15Z</dcterms:modified>
</cp:coreProperties>
</file>